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3_911EF85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D_23737AB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258" r:id="rId6"/>
    <p:sldId id="327" r:id="rId7"/>
    <p:sldId id="323" r:id="rId8"/>
    <p:sldId id="326" r:id="rId9"/>
    <p:sldId id="317" r:id="rId10"/>
    <p:sldId id="265" r:id="rId11"/>
    <p:sldId id="301" r:id="rId12"/>
    <p:sldId id="320" r:id="rId13"/>
    <p:sldId id="318" r:id="rId14"/>
    <p:sldId id="266" r:id="rId15"/>
    <p:sldId id="321" r:id="rId16"/>
    <p:sldId id="324" r:id="rId17"/>
    <p:sldId id="295" r:id="rId18"/>
    <p:sldId id="293" r:id="rId19"/>
    <p:sldId id="269" r:id="rId20"/>
    <p:sldId id="328" r:id="rId21"/>
    <p:sldId id="3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77F018-064E-5F04-31F5-519FD12FE703}" name="Ann Harrison" initials="AH" userId="S::aharrison@leadershipniagara.ca::af3733ad-a306-4f54-be63-ef1831104f90" providerId="AD"/>
  <p188:author id="{38FBD959-7BCC-4764-F7AA-3A586C6AEE0C}" name="Ann Harrison" initials="AH" userId="f14ff0b39d607d71" providerId="Windows Live"/>
  <p188:author id="{1F4DBA80-C481-FC95-F364-CE01C27A502E}" name="Terry Dow" initials="TD" userId="S::tdow@leadershipniagara.ca::62016d61-a357-48d3-8087-3909da3a4d0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0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D333E-E7D7-4594-D616-0C103E1CD90B}" v="173" dt="2024-10-22T13:07:39.100"/>
    <p1510:client id="{ADC854AF-41F6-C100-D5F3-6B2EB97BB11E}" v="4" dt="2024-10-22T14:50:52.565"/>
    <p1510:client id="{F5D41BCE-CEB9-6BC3-B331-F31CE8ADEAA2}" v="1" dt="2024-10-21T15:59:27.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omments/modernComment_12D_23737AB7.xml><?xml version="1.0" encoding="utf-8"?>
<p188:cmLst xmlns:a="http://schemas.openxmlformats.org/drawingml/2006/main" xmlns:r="http://schemas.openxmlformats.org/officeDocument/2006/relationships" xmlns:p188="http://schemas.microsoft.com/office/powerpoint/2018/8/main">
  <p188:cm id="{9EAE193A-9401-4233-8F9A-F7CDA4120423}" authorId="{38FBD959-7BCC-4764-F7AA-3A586C6AEE0C}" created="2024-10-03T14:37:54.673">
    <pc:sldMkLst xmlns:pc="http://schemas.microsoft.com/office/powerpoint/2013/main/command">
      <pc:docMk/>
      <pc:sldMk cId="594770615" sldId="301"/>
    </pc:sldMkLst>
    <p188:replyLst>
      <p188:reply id="{9165ABBD-DABD-4190-9E46-BA9CD8DA0825}" authorId="{1F4DBA80-C481-FC95-F364-CE01C27A502E}" created="2024-10-14T15:15:04.043">
        <p188:txBody>
          <a:bodyPr/>
          <a:lstStyle/>
          <a:p>
            <a:r>
              <a:rPr lang="en-US"/>
              <a:t>@Ann Harrithison this is the title on Linkedin as of today </a:t>
            </a:r>
          </a:p>
        </p188:txBody>
      </p188:reply>
    </p188:replyLst>
    <p188:txBody>
      <a:bodyPr/>
      <a:lstStyle/>
      <a:p>
        <a:r>
          <a:rPr lang="en-CA"/>
          <a:t>Check Holly’s new title</a:t>
        </a:r>
      </a:p>
    </p188:txBody>
  </p188:cm>
</p188:cmLst>
</file>

<file path=ppt/comments/modernComment_143_911EF853.xml><?xml version="1.0" encoding="utf-8"?>
<p188:cmLst xmlns:a="http://schemas.openxmlformats.org/drawingml/2006/main" xmlns:r="http://schemas.openxmlformats.org/officeDocument/2006/relationships" xmlns:p188="http://schemas.microsoft.com/office/powerpoint/2018/8/main">
  <p188:cm id="{C11E9772-F237-4E5A-BCC6-D2B19FF96914}" authorId="{1F4DBA80-C481-FC95-F364-CE01C27A502E}" created="2024-10-21T15:59:27.526">
    <pc:sldMkLst xmlns:pc="http://schemas.microsoft.com/office/powerpoint/2013/main/command">
      <pc:docMk/>
      <pc:sldMk cId="2434725971" sldId="323"/>
    </pc:sldMkLst>
    <p188:replyLst>
      <p188:reply id="{B40387D2-F800-47E2-98E1-8EECE452C7DE}" authorId="{D177F018-064E-5F04-31F5-519FD12FE703}" created="2024-10-22T12:55:49.681">
        <p188:txBody>
          <a:bodyPr/>
          <a:lstStyle/>
          <a:p>
            <a:r>
              <a:rPr lang="en-US"/>
              <a:t>after two</a:t>
            </a:r>
          </a:p>
        </p188:txBody>
      </p188:reply>
    </p188:replyLst>
    <p188:txBody>
      <a:bodyPr/>
      <a:lstStyle/>
      <a:p>
        <a:r>
          <a:rPr lang="en-US"/>
          <a:t>[@Ann Harrison] let me know where you want t fit in the sponsor, after slide 2 or 3</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F244C-6F07-4950-95DD-F3AAEEF3F4A9}" type="datetimeFigureOut">
              <a:rPr lang="en-CA" smtClean="0"/>
              <a:t>2024-10-24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CFB48-766D-4241-B85F-E264C5BB60C9}" type="slidenum">
              <a:rPr lang="en-CA" smtClean="0"/>
              <a:t>‹#›</a:t>
            </a:fld>
            <a:endParaRPr lang="en-CA"/>
          </a:p>
        </p:txBody>
      </p:sp>
    </p:spTree>
    <p:extLst>
      <p:ext uri="{BB962C8B-B14F-4D97-AF65-F5344CB8AC3E}">
        <p14:creationId xmlns:p14="http://schemas.microsoft.com/office/powerpoint/2010/main" val="54575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Ann</a:t>
            </a:r>
          </a:p>
        </p:txBody>
      </p:sp>
      <p:sp>
        <p:nvSpPr>
          <p:cNvPr id="4" name="Slide Number Placeholder 3"/>
          <p:cNvSpPr>
            <a:spLocks noGrp="1"/>
          </p:cNvSpPr>
          <p:nvPr>
            <p:ph type="sldNum" sz="quarter" idx="5"/>
          </p:nvPr>
        </p:nvSpPr>
        <p:spPr/>
        <p:txBody>
          <a:bodyPr/>
          <a:lstStyle/>
          <a:p>
            <a:fld id="{131CFB48-766D-4241-B85F-E264C5BB60C9}" type="slidenum">
              <a:rPr lang="en-CA" smtClean="0"/>
              <a:t>2</a:t>
            </a:fld>
            <a:endParaRPr lang="en-CA"/>
          </a:p>
        </p:txBody>
      </p:sp>
    </p:spTree>
    <p:extLst>
      <p:ext uri="{BB962C8B-B14F-4D97-AF65-F5344CB8AC3E}">
        <p14:creationId xmlns:p14="http://schemas.microsoft.com/office/powerpoint/2010/main" val="2987511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5 to 10 minute break</a:t>
            </a:r>
          </a:p>
        </p:txBody>
      </p:sp>
      <p:sp>
        <p:nvSpPr>
          <p:cNvPr id="4" name="Slide Number Placeholder 3"/>
          <p:cNvSpPr>
            <a:spLocks noGrp="1"/>
          </p:cNvSpPr>
          <p:nvPr>
            <p:ph type="sldNum" sz="quarter" idx="5"/>
          </p:nvPr>
        </p:nvSpPr>
        <p:spPr/>
        <p:txBody>
          <a:bodyPr/>
          <a:lstStyle/>
          <a:p>
            <a:fld id="{620764EF-AA28-4C7F-9C91-65FC482DF595}" type="slidenum">
              <a:rPr lang="en-CA" smtClean="0"/>
              <a:t>12</a:t>
            </a:fld>
            <a:endParaRPr lang="en-CA"/>
          </a:p>
        </p:txBody>
      </p:sp>
    </p:spTree>
    <p:extLst>
      <p:ext uri="{BB962C8B-B14F-4D97-AF65-F5344CB8AC3E}">
        <p14:creationId xmlns:p14="http://schemas.microsoft.com/office/powerpoint/2010/main" val="47745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Maybe Katie – or Ann</a:t>
            </a:r>
            <a:endParaRPr lang="en-US"/>
          </a:p>
          <a:p>
            <a:endParaRPr lang="en-US" dirty="0">
              <a:latin typeface="Calibri"/>
              <a:ea typeface="Calibri"/>
              <a:cs typeface="Calibri"/>
            </a:endParaRPr>
          </a:p>
          <a:p>
            <a:r>
              <a:rPr lang="en-US">
                <a:latin typeface="Calibri"/>
                <a:ea typeface="Calibri"/>
                <a:cs typeface="Calibri"/>
              </a:rPr>
              <a:t>Reminder that they have a page about reflections in their portfolio and can journal this anyway that they wish – we hope they keep these reflections in a notebook or on paper in their padfolio.</a:t>
            </a:r>
            <a:endParaRPr lang="en-US"/>
          </a:p>
        </p:txBody>
      </p:sp>
      <p:sp>
        <p:nvSpPr>
          <p:cNvPr id="4" name="Slide Number Placeholder 3"/>
          <p:cNvSpPr>
            <a:spLocks noGrp="1"/>
          </p:cNvSpPr>
          <p:nvPr>
            <p:ph type="sldNum" sz="quarter" idx="5"/>
          </p:nvPr>
        </p:nvSpPr>
        <p:spPr/>
        <p:txBody>
          <a:bodyPr/>
          <a:lstStyle/>
          <a:p>
            <a:fld id="{131CFB48-766D-4241-B85F-E264C5BB60C9}" type="slidenum">
              <a:rPr lang="en-CA" smtClean="0"/>
              <a:t>13</a:t>
            </a:fld>
            <a:endParaRPr lang="en-CA"/>
          </a:p>
        </p:txBody>
      </p:sp>
    </p:spTree>
    <p:extLst>
      <p:ext uri="{BB962C8B-B14F-4D97-AF65-F5344CB8AC3E}">
        <p14:creationId xmlns:p14="http://schemas.microsoft.com/office/powerpoint/2010/main" val="155180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0AD1FDD5-F113-462A-9B2F-BE061BCBA722}" type="slidenum">
              <a:rPr lang="en-US" smtClean="0"/>
              <a:t>14</a:t>
            </a:fld>
            <a:endParaRPr lang="en-US"/>
          </a:p>
        </p:txBody>
      </p:sp>
    </p:spTree>
    <p:extLst>
      <p:ext uri="{BB962C8B-B14F-4D97-AF65-F5344CB8AC3E}">
        <p14:creationId xmlns:p14="http://schemas.microsoft.com/office/powerpoint/2010/main" val="5879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Carrie or Ann to review this process – be sure to highlight that the projects are fluid – they are meant to have you stretch your skills not reinforce your current skills.  They are completed on your own time although we provide touchpoints on our learning days and you can always meet over lunch or at the end of a learning day.</a:t>
            </a:r>
          </a:p>
          <a:p>
            <a:endParaRPr lang="en-CA" dirty="0"/>
          </a:p>
        </p:txBody>
      </p:sp>
      <p:sp>
        <p:nvSpPr>
          <p:cNvPr id="4" name="Slide Number Placeholder 3"/>
          <p:cNvSpPr>
            <a:spLocks noGrp="1"/>
          </p:cNvSpPr>
          <p:nvPr>
            <p:ph type="sldNum" sz="quarter" idx="5"/>
          </p:nvPr>
        </p:nvSpPr>
        <p:spPr/>
        <p:txBody>
          <a:bodyPr/>
          <a:lstStyle/>
          <a:p>
            <a:fld id="{620764EF-AA28-4C7F-9C91-65FC482DF595}" type="slidenum">
              <a:rPr lang="en-CA" smtClean="0"/>
              <a:t>16</a:t>
            </a:fld>
            <a:endParaRPr lang="en-CA"/>
          </a:p>
        </p:txBody>
      </p:sp>
    </p:spTree>
    <p:extLst>
      <p:ext uri="{BB962C8B-B14F-4D97-AF65-F5344CB8AC3E}">
        <p14:creationId xmlns:p14="http://schemas.microsoft.com/office/powerpoint/2010/main" val="1192209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Terry to provide next steps as well as feedback</a:t>
            </a:r>
            <a:r>
              <a:rPr lang="en-CA" baseline="0"/>
              <a:t> process for learning day one.</a:t>
            </a:r>
            <a:endParaRPr lang="en-CA"/>
          </a:p>
        </p:txBody>
      </p:sp>
      <p:sp>
        <p:nvSpPr>
          <p:cNvPr id="4" name="Slide Number Placeholder 3"/>
          <p:cNvSpPr>
            <a:spLocks noGrp="1"/>
          </p:cNvSpPr>
          <p:nvPr>
            <p:ph type="sldNum" sz="quarter" idx="5"/>
          </p:nvPr>
        </p:nvSpPr>
        <p:spPr/>
        <p:txBody>
          <a:bodyPr/>
          <a:lstStyle/>
          <a:p>
            <a:fld id="{620764EF-AA28-4C7F-9C91-65FC482DF595}" type="slidenum">
              <a:rPr lang="en-CA" smtClean="0"/>
              <a:t>17</a:t>
            </a:fld>
            <a:endParaRPr lang="en-CA"/>
          </a:p>
        </p:txBody>
      </p:sp>
    </p:spTree>
    <p:extLst>
      <p:ext uri="{BB962C8B-B14F-4D97-AF65-F5344CB8AC3E}">
        <p14:creationId xmlns:p14="http://schemas.microsoft.com/office/powerpoint/2010/main" val="350317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Ann to review</a:t>
            </a:r>
          </a:p>
        </p:txBody>
      </p:sp>
      <p:sp>
        <p:nvSpPr>
          <p:cNvPr id="4" name="Slide Number Placeholder 3"/>
          <p:cNvSpPr>
            <a:spLocks noGrp="1"/>
          </p:cNvSpPr>
          <p:nvPr>
            <p:ph type="sldNum" sz="quarter" idx="5"/>
          </p:nvPr>
        </p:nvSpPr>
        <p:spPr/>
        <p:txBody>
          <a:bodyPr/>
          <a:lstStyle/>
          <a:p>
            <a:fld id="{131CFB48-766D-4241-B85F-E264C5BB60C9}" type="slidenum">
              <a:rPr lang="en-CA" smtClean="0"/>
              <a:t>4</a:t>
            </a:fld>
            <a:endParaRPr lang="en-CA"/>
          </a:p>
        </p:txBody>
      </p:sp>
    </p:spTree>
    <p:extLst>
      <p:ext uri="{BB962C8B-B14F-4D97-AF65-F5344CB8AC3E}">
        <p14:creationId xmlns:p14="http://schemas.microsoft.com/office/powerpoint/2010/main" val="109791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Terry introduces</a:t>
            </a:r>
            <a:endParaRPr lang="en-US"/>
          </a:p>
        </p:txBody>
      </p:sp>
      <p:sp>
        <p:nvSpPr>
          <p:cNvPr id="4" name="Slide Number Placeholder 3"/>
          <p:cNvSpPr>
            <a:spLocks noGrp="1"/>
          </p:cNvSpPr>
          <p:nvPr>
            <p:ph type="sldNum" sz="quarter" idx="5"/>
          </p:nvPr>
        </p:nvSpPr>
        <p:spPr/>
        <p:txBody>
          <a:bodyPr/>
          <a:lstStyle/>
          <a:p>
            <a:fld id="{023641F8-8D20-42EC-BC79-41B72E91191E}" type="slidenum">
              <a:rPr lang="en-CA" smtClean="0"/>
              <a:t>5</a:t>
            </a:fld>
            <a:endParaRPr lang="en-CA"/>
          </a:p>
        </p:txBody>
      </p:sp>
    </p:spTree>
    <p:extLst>
      <p:ext uri="{BB962C8B-B14F-4D97-AF65-F5344CB8AC3E}">
        <p14:creationId xmlns:p14="http://schemas.microsoft.com/office/powerpoint/2010/main" val="337842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to our Leadership Niagara Alumni Panel  - Katie </a:t>
            </a:r>
            <a:r>
              <a:rPr lang="en-CA" dirty="0" err="1"/>
              <a:t>McQuestion</a:t>
            </a:r>
            <a:r>
              <a:rPr lang="en-CA" dirty="0"/>
              <a:t> to introduce and to thank.  </a:t>
            </a:r>
          </a:p>
          <a:p>
            <a:endParaRPr lang="en-CA"/>
          </a:p>
        </p:txBody>
      </p:sp>
      <p:sp>
        <p:nvSpPr>
          <p:cNvPr id="4" name="Slide Number Placeholder 3"/>
          <p:cNvSpPr>
            <a:spLocks noGrp="1"/>
          </p:cNvSpPr>
          <p:nvPr>
            <p:ph type="sldNum" sz="quarter" idx="5"/>
          </p:nvPr>
        </p:nvSpPr>
        <p:spPr/>
        <p:txBody>
          <a:bodyPr/>
          <a:lstStyle/>
          <a:p>
            <a:fld id="{131CFB48-766D-4241-B85F-E264C5BB60C9}" type="slidenum">
              <a:rPr lang="en-CA" smtClean="0"/>
              <a:t>6</a:t>
            </a:fld>
            <a:endParaRPr lang="en-CA"/>
          </a:p>
        </p:txBody>
      </p:sp>
    </p:spTree>
    <p:extLst>
      <p:ext uri="{BB962C8B-B14F-4D97-AF65-F5344CB8AC3E}">
        <p14:creationId xmlns:p14="http://schemas.microsoft.com/office/powerpoint/2010/main" val="217699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5 to 10 minute break</a:t>
            </a:r>
          </a:p>
        </p:txBody>
      </p:sp>
      <p:sp>
        <p:nvSpPr>
          <p:cNvPr id="4" name="Slide Number Placeholder 3"/>
          <p:cNvSpPr>
            <a:spLocks noGrp="1"/>
          </p:cNvSpPr>
          <p:nvPr>
            <p:ph type="sldNum" sz="quarter" idx="5"/>
          </p:nvPr>
        </p:nvSpPr>
        <p:spPr/>
        <p:txBody>
          <a:bodyPr/>
          <a:lstStyle/>
          <a:p>
            <a:fld id="{620764EF-AA28-4C7F-9C91-65FC482DF595}" type="slidenum">
              <a:rPr lang="en-CA" smtClean="0"/>
              <a:t>7</a:t>
            </a:fld>
            <a:endParaRPr lang="en-CA"/>
          </a:p>
        </p:txBody>
      </p:sp>
    </p:spTree>
    <p:extLst>
      <p:ext uri="{BB962C8B-B14F-4D97-AF65-F5344CB8AC3E}">
        <p14:creationId xmlns:p14="http://schemas.microsoft.com/office/powerpoint/2010/main" val="192815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Carrie to introduce and to thank</a:t>
            </a:r>
          </a:p>
        </p:txBody>
      </p:sp>
      <p:sp>
        <p:nvSpPr>
          <p:cNvPr id="4" name="Slide Number Placeholder 3"/>
          <p:cNvSpPr>
            <a:spLocks noGrp="1"/>
          </p:cNvSpPr>
          <p:nvPr>
            <p:ph type="sldNum" sz="quarter" idx="5"/>
          </p:nvPr>
        </p:nvSpPr>
        <p:spPr/>
        <p:txBody>
          <a:bodyPr/>
          <a:lstStyle/>
          <a:p>
            <a:fld id="{131CFB48-766D-4241-B85F-E264C5BB60C9}" type="slidenum">
              <a:rPr lang="en-CA" smtClean="0"/>
              <a:t>8</a:t>
            </a:fld>
            <a:endParaRPr lang="en-CA"/>
          </a:p>
        </p:txBody>
      </p:sp>
    </p:spTree>
    <p:extLst>
      <p:ext uri="{BB962C8B-B14F-4D97-AF65-F5344CB8AC3E}">
        <p14:creationId xmlns:p14="http://schemas.microsoft.com/office/powerpoint/2010/main" val="1850010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Terry to provide any details regarding allergens etc.</a:t>
            </a:r>
          </a:p>
        </p:txBody>
      </p:sp>
      <p:sp>
        <p:nvSpPr>
          <p:cNvPr id="4" name="Slide Number Placeholder 3"/>
          <p:cNvSpPr>
            <a:spLocks noGrp="1"/>
          </p:cNvSpPr>
          <p:nvPr>
            <p:ph type="sldNum" sz="quarter" idx="5"/>
          </p:nvPr>
        </p:nvSpPr>
        <p:spPr/>
        <p:txBody>
          <a:bodyPr/>
          <a:lstStyle/>
          <a:p>
            <a:fld id="{131CFB48-766D-4241-B85F-E264C5BB60C9}" type="slidenum">
              <a:rPr lang="en-CA" smtClean="0"/>
              <a:t>9</a:t>
            </a:fld>
            <a:endParaRPr lang="en-CA"/>
          </a:p>
        </p:txBody>
      </p:sp>
    </p:spTree>
    <p:extLst>
      <p:ext uri="{BB962C8B-B14F-4D97-AF65-F5344CB8AC3E}">
        <p14:creationId xmlns:p14="http://schemas.microsoft.com/office/powerpoint/2010/main" val="3839585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Explain the desert island activity.  - Carrie</a:t>
            </a:r>
          </a:p>
        </p:txBody>
      </p:sp>
      <p:sp>
        <p:nvSpPr>
          <p:cNvPr id="4" name="Slide Number Placeholder 3"/>
          <p:cNvSpPr>
            <a:spLocks noGrp="1"/>
          </p:cNvSpPr>
          <p:nvPr>
            <p:ph type="sldNum" sz="quarter" idx="5"/>
          </p:nvPr>
        </p:nvSpPr>
        <p:spPr/>
        <p:txBody>
          <a:bodyPr/>
          <a:lstStyle/>
          <a:p>
            <a:fld id="{131CFB48-766D-4241-B85F-E264C5BB60C9}" type="slidenum">
              <a:rPr lang="en-CA" smtClean="0"/>
              <a:t>10</a:t>
            </a:fld>
            <a:endParaRPr lang="en-CA"/>
          </a:p>
        </p:txBody>
      </p:sp>
    </p:spTree>
    <p:extLst>
      <p:ext uri="{BB962C8B-B14F-4D97-AF65-F5344CB8AC3E}">
        <p14:creationId xmlns:p14="http://schemas.microsoft.com/office/powerpoint/2010/main" val="334104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Carrie to introduce Shane using Bio in Teams – and to thank</a:t>
            </a:r>
          </a:p>
        </p:txBody>
      </p:sp>
      <p:sp>
        <p:nvSpPr>
          <p:cNvPr id="4" name="Slide Number Placeholder 3"/>
          <p:cNvSpPr>
            <a:spLocks noGrp="1"/>
          </p:cNvSpPr>
          <p:nvPr>
            <p:ph type="sldNum" sz="quarter" idx="5"/>
          </p:nvPr>
        </p:nvSpPr>
        <p:spPr/>
        <p:txBody>
          <a:bodyPr/>
          <a:lstStyle/>
          <a:p>
            <a:fld id="{0AD1FDD5-F113-462A-9B2F-BE061BCBA722}" type="slidenum">
              <a:rPr lang="en-US" smtClean="0"/>
              <a:t>11</a:t>
            </a:fld>
            <a:endParaRPr lang="en-US"/>
          </a:p>
        </p:txBody>
      </p:sp>
    </p:spTree>
    <p:extLst>
      <p:ext uri="{BB962C8B-B14F-4D97-AF65-F5344CB8AC3E}">
        <p14:creationId xmlns:p14="http://schemas.microsoft.com/office/powerpoint/2010/main" val="103635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D77B7-7674-3EBC-E243-8BD0ACEDF6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C84DFE3-C1B6-548E-F374-C2E671305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5FCFFC5-E695-10DB-D817-9A100439544B}"/>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5" name="Footer Placeholder 4">
            <a:extLst>
              <a:ext uri="{FF2B5EF4-FFF2-40B4-BE49-F238E27FC236}">
                <a16:creationId xmlns:a16="http://schemas.microsoft.com/office/drawing/2014/main" id="{9F948EB5-507A-7040-2933-2526C0C87A7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EDAD573-07DD-190C-716A-45B0CB2D77FE}"/>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12527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3036-CB29-43CA-E693-D9A236752D9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F71372-BFEC-304B-403A-42C438A26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DC08C49-C606-92A0-0C96-6C3BFDF00AFD}"/>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5" name="Footer Placeholder 4">
            <a:extLst>
              <a:ext uri="{FF2B5EF4-FFF2-40B4-BE49-F238E27FC236}">
                <a16:creationId xmlns:a16="http://schemas.microsoft.com/office/drawing/2014/main" id="{E203441F-F53A-CD6E-3265-6AB9A423213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8F0D3B8-6E2B-3B7B-57DE-34AB4168CED4}"/>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115074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AF0F18-6BFF-94EA-1072-229D142A7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B010093-1A9F-22EE-5F57-C897FF40E5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E6BB41-5B3E-C7B2-9969-BD7880154CE0}"/>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5" name="Footer Placeholder 4">
            <a:extLst>
              <a:ext uri="{FF2B5EF4-FFF2-40B4-BE49-F238E27FC236}">
                <a16:creationId xmlns:a16="http://schemas.microsoft.com/office/drawing/2014/main" id="{71E89FA2-1867-1569-4011-136A2CF977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2C59E99-4AC7-DE7E-5690-D3C6A8DE1C5C}"/>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282349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A28D-0834-8FA9-2CC0-0FC3EA8150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8E3A3DD-A722-FFB9-FFD8-EE486F1A0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D9DD45-7AE9-6217-5D15-25FA497FAF7E}"/>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5" name="Footer Placeholder 4">
            <a:extLst>
              <a:ext uri="{FF2B5EF4-FFF2-40B4-BE49-F238E27FC236}">
                <a16:creationId xmlns:a16="http://schemas.microsoft.com/office/drawing/2014/main" id="{828DEDC1-C15B-8B7E-ECB1-1DF9D101A13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B74A848-1360-67BC-4D66-68E5FDCDF622}"/>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425875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5A75-94E0-D435-8F55-7F31355B1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8E307C0-766B-21FD-ECF0-8406DC070F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74EB87-94E3-118A-078C-8D4EE9CA6AFB}"/>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5" name="Footer Placeholder 4">
            <a:extLst>
              <a:ext uri="{FF2B5EF4-FFF2-40B4-BE49-F238E27FC236}">
                <a16:creationId xmlns:a16="http://schemas.microsoft.com/office/drawing/2014/main" id="{059608AF-EC54-2308-24A5-B62958364D5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07D45EF-AC4B-ACDF-AE28-8228B7C11C5E}"/>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174207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D86C-7167-D460-3A91-EA6D4525EB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157CD87-924B-6132-51CF-7EEC9156A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8055051-FB39-01EA-F8BC-C25EA994A5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38D3053-387D-30AE-09C4-A31ED21DE742}"/>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6" name="Footer Placeholder 5">
            <a:extLst>
              <a:ext uri="{FF2B5EF4-FFF2-40B4-BE49-F238E27FC236}">
                <a16:creationId xmlns:a16="http://schemas.microsoft.com/office/drawing/2014/main" id="{CCEA9355-939C-70C2-A2C1-87A31904FB4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3C48BA0-1356-129F-D0F2-69CC43FCE4C3}"/>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30495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AB5-676A-D9AD-3C3D-164EB5647FE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77766C-65FA-B7FF-C3AF-EABF13F7D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E550E-9BB2-721B-45BF-76B0662F02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BA01F95-15AC-52B8-AAD8-AC07183CD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2C7764-07A6-B8B9-3E67-8239B5A5D9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2C14F24-A24E-809C-67A6-FCAEADF4944B}"/>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8" name="Footer Placeholder 7">
            <a:extLst>
              <a:ext uri="{FF2B5EF4-FFF2-40B4-BE49-F238E27FC236}">
                <a16:creationId xmlns:a16="http://schemas.microsoft.com/office/drawing/2014/main" id="{5A7F802A-1770-6C07-DA73-7B1E22D8939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1DCDFCA-4B43-D6D0-BCBA-C722CB9EDDB6}"/>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139431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23E8-E2EB-F8B8-2A82-13FA290863B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6F9C099-1C30-D4FA-6CF0-2193635E9C27}"/>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4" name="Footer Placeholder 3">
            <a:extLst>
              <a:ext uri="{FF2B5EF4-FFF2-40B4-BE49-F238E27FC236}">
                <a16:creationId xmlns:a16="http://schemas.microsoft.com/office/drawing/2014/main" id="{8B946622-5849-C4D1-82C7-695C3EFE075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9107FA5-9D40-4646-5EBE-09F5339B3A64}"/>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19770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BB9B7-7D81-D499-F773-5422CE6BF146}"/>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3" name="Footer Placeholder 2">
            <a:extLst>
              <a:ext uri="{FF2B5EF4-FFF2-40B4-BE49-F238E27FC236}">
                <a16:creationId xmlns:a16="http://schemas.microsoft.com/office/drawing/2014/main" id="{D1403A9D-69FF-B76E-2BFF-60EFD2B2244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F38F35-DFF0-6BA4-092E-36A4E5BB9684}"/>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13305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D837-FC2F-F541-CF72-4AE44AEF6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BA6552A-20FF-9162-BE69-7487AA197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60EFF8B-27C4-7E6B-594F-7D936139F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3DA81A-6B95-F254-704E-BA7F1C461AA2}"/>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6" name="Footer Placeholder 5">
            <a:extLst>
              <a:ext uri="{FF2B5EF4-FFF2-40B4-BE49-F238E27FC236}">
                <a16:creationId xmlns:a16="http://schemas.microsoft.com/office/drawing/2014/main" id="{C6830137-926C-E9D8-2E86-EC53937F524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905FC92-0CA0-A419-A331-7B1488DEDE4C}"/>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843823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9116-D571-4693-79D9-DD6199A25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B21F01A-4D80-5662-AE23-8BAFDDC1F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C01BF59-E8BE-641E-4E04-2A8B3E50B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D5439-D644-4AE1-2F00-F89735EC9AFB}"/>
              </a:ext>
            </a:extLst>
          </p:cNvPr>
          <p:cNvSpPr>
            <a:spLocks noGrp="1"/>
          </p:cNvSpPr>
          <p:nvPr>
            <p:ph type="dt" sz="half" idx="10"/>
          </p:nvPr>
        </p:nvSpPr>
        <p:spPr/>
        <p:txBody>
          <a:bodyPr/>
          <a:lstStyle/>
          <a:p>
            <a:fld id="{61A56420-42B1-481A-AF13-B4FC71C8CE6B}" type="datetimeFigureOut">
              <a:rPr lang="en-CA" smtClean="0"/>
              <a:t>2024-10-24</a:t>
            </a:fld>
            <a:endParaRPr lang="en-CA"/>
          </a:p>
        </p:txBody>
      </p:sp>
      <p:sp>
        <p:nvSpPr>
          <p:cNvPr id="6" name="Footer Placeholder 5">
            <a:extLst>
              <a:ext uri="{FF2B5EF4-FFF2-40B4-BE49-F238E27FC236}">
                <a16:creationId xmlns:a16="http://schemas.microsoft.com/office/drawing/2014/main" id="{A1A8FC36-94E3-4D9A-8653-08106BF7E01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5E1A8CE-0BC0-9401-5685-4D04872DED8C}"/>
              </a:ext>
            </a:extLst>
          </p:cNvPr>
          <p:cNvSpPr>
            <a:spLocks noGrp="1"/>
          </p:cNvSpPr>
          <p:nvPr>
            <p:ph type="sldNum" sz="quarter" idx="12"/>
          </p:nvPr>
        </p:nvSpPr>
        <p:spPr/>
        <p:txBody>
          <a:bodyPr/>
          <a:lstStyle/>
          <a:p>
            <a:fld id="{4819F6B0-B739-4CB2-8F35-63C2AE76B4E9}" type="slidenum">
              <a:rPr lang="en-CA" smtClean="0"/>
              <a:t>‹#›</a:t>
            </a:fld>
            <a:endParaRPr lang="en-CA"/>
          </a:p>
        </p:txBody>
      </p:sp>
    </p:spTree>
    <p:extLst>
      <p:ext uri="{BB962C8B-B14F-4D97-AF65-F5344CB8AC3E}">
        <p14:creationId xmlns:p14="http://schemas.microsoft.com/office/powerpoint/2010/main" val="290266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DF835A-E8DD-1AC8-4398-AE238D01F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E7F6523-F0BA-C986-D1C8-3A2D1EC48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5F88CD-7B31-855D-71BD-DE9AEAC40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A56420-42B1-481A-AF13-B4FC71C8CE6B}" type="datetimeFigureOut">
              <a:rPr lang="en-CA" smtClean="0"/>
              <a:t>2024-10-24</a:t>
            </a:fld>
            <a:endParaRPr lang="en-CA"/>
          </a:p>
        </p:txBody>
      </p:sp>
      <p:sp>
        <p:nvSpPr>
          <p:cNvPr id="5" name="Footer Placeholder 4">
            <a:extLst>
              <a:ext uri="{FF2B5EF4-FFF2-40B4-BE49-F238E27FC236}">
                <a16:creationId xmlns:a16="http://schemas.microsoft.com/office/drawing/2014/main" id="{3C6DA4A2-FAEB-441A-B2AF-9BEBF9167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A6F60206-36A8-29DB-21CD-01FB87070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19F6B0-B739-4CB2-8F35-63C2AE76B4E9}" type="slidenum">
              <a:rPr lang="en-CA" smtClean="0"/>
              <a:t>‹#›</a:t>
            </a:fld>
            <a:endParaRPr lang="en-CA"/>
          </a:p>
        </p:txBody>
      </p:sp>
    </p:spTree>
    <p:extLst>
      <p:ext uri="{BB962C8B-B14F-4D97-AF65-F5344CB8AC3E}">
        <p14:creationId xmlns:p14="http://schemas.microsoft.com/office/powerpoint/2010/main" val="1399109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autismodiario.org/2011/04/04/autismo-una-isla-en-el-ma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43_911EF85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D_23737AB7.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oto.wuestenigel.com/flat-lay-arrangement-of-lunchboxes-with-organic-meal-and-alarm-clock-showing-lunchti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052E-0D46-4F91-41AD-FD22E0FF2E19}"/>
              </a:ext>
            </a:extLst>
          </p:cNvPr>
          <p:cNvSpPr>
            <a:spLocks noGrp="1"/>
          </p:cNvSpPr>
          <p:nvPr>
            <p:ph type="ctrTitle"/>
          </p:nvPr>
        </p:nvSpPr>
        <p:spPr>
          <a:xfrm>
            <a:off x="1522476" y="3988229"/>
            <a:ext cx="9144000" cy="1152663"/>
          </a:xfrm>
        </p:spPr>
        <p:txBody>
          <a:bodyPr anchor="ctr">
            <a:normAutofit/>
          </a:bodyPr>
          <a:lstStyle/>
          <a:p>
            <a:r>
              <a:rPr lang="en-CA" sz="4400" b="1">
                <a:latin typeface="Arial"/>
                <a:cs typeface="Arial"/>
              </a:rPr>
              <a:t>Welcome to #CLDP2425</a:t>
            </a:r>
          </a:p>
        </p:txBody>
      </p:sp>
      <p:pic>
        <p:nvPicPr>
          <p:cNvPr id="4" name="Picture 3" descr="A black and red text on a black background&#10;&#10;Description automatically generated">
            <a:extLst>
              <a:ext uri="{FF2B5EF4-FFF2-40B4-BE49-F238E27FC236}">
                <a16:creationId xmlns:a16="http://schemas.microsoft.com/office/drawing/2014/main" id="{8529806F-F1A1-8D03-FDA9-A45CA8E96191}"/>
              </a:ext>
            </a:extLst>
          </p:cNvPr>
          <p:cNvPicPr>
            <a:picLocks noChangeAspect="1"/>
          </p:cNvPicPr>
          <p:nvPr/>
        </p:nvPicPr>
        <p:blipFill>
          <a:blip r:embed="rId2"/>
          <a:stretch>
            <a:fillRect/>
          </a:stretch>
        </p:blipFill>
        <p:spPr>
          <a:xfrm>
            <a:off x="629613" y="560716"/>
            <a:ext cx="10905064" cy="1717548"/>
          </a:xfrm>
          <a:prstGeom prst="rect">
            <a:avLst/>
          </a:prstGeom>
        </p:spPr>
      </p:pic>
      <p:pic>
        <p:nvPicPr>
          <p:cNvPr id="6" name="Google Shape;249;p3">
            <a:extLst>
              <a:ext uri="{FF2B5EF4-FFF2-40B4-BE49-F238E27FC236}">
                <a16:creationId xmlns:a16="http://schemas.microsoft.com/office/drawing/2014/main" id="{53F3A543-F3E2-453C-9F38-0515F1938D5D}"/>
              </a:ext>
            </a:extLst>
          </p:cNvPr>
          <p:cNvPicPr preferRelativeResize="0"/>
          <p:nvPr/>
        </p:nvPicPr>
        <p:blipFill rotWithShape="1">
          <a:blip r:embed="rId3">
            <a:alphaModFix/>
          </a:blip>
          <a:srcRect/>
          <a:stretch/>
        </p:blipFill>
        <p:spPr>
          <a:xfrm>
            <a:off x="3513201" y="4916464"/>
            <a:ext cx="5162550" cy="1276350"/>
          </a:xfrm>
          <a:prstGeom prst="rect">
            <a:avLst/>
          </a:prstGeom>
          <a:noFill/>
          <a:ln>
            <a:noFill/>
          </a:ln>
        </p:spPr>
      </p:pic>
      <p:sp>
        <p:nvSpPr>
          <p:cNvPr id="3" name="TextBox 2">
            <a:extLst>
              <a:ext uri="{FF2B5EF4-FFF2-40B4-BE49-F238E27FC236}">
                <a16:creationId xmlns:a16="http://schemas.microsoft.com/office/drawing/2014/main" id="{740307CA-5F8B-4558-B951-4ABDBB34444D}"/>
              </a:ext>
            </a:extLst>
          </p:cNvPr>
          <p:cNvSpPr txBox="1"/>
          <p:nvPr/>
        </p:nvSpPr>
        <p:spPr>
          <a:xfrm>
            <a:off x="5030458" y="6192814"/>
            <a:ext cx="2128035" cy="400110"/>
          </a:xfrm>
          <a:prstGeom prst="rect">
            <a:avLst/>
          </a:prstGeom>
          <a:noFill/>
        </p:spPr>
        <p:txBody>
          <a:bodyPr wrap="square" rtlCol="0">
            <a:spAutoFit/>
          </a:bodyPr>
          <a:lstStyle/>
          <a:p>
            <a:pPr algn="ctr"/>
            <a:r>
              <a:rPr lang="en-US" sz="2000" b="1"/>
              <a:t>Follow &amp; Tag</a:t>
            </a:r>
          </a:p>
        </p:txBody>
      </p:sp>
      <p:sp>
        <p:nvSpPr>
          <p:cNvPr id="5" name="TextBox 4">
            <a:extLst>
              <a:ext uri="{FF2B5EF4-FFF2-40B4-BE49-F238E27FC236}">
                <a16:creationId xmlns:a16="http://schemas.microsoft.com/office/drawing/2014/main" id="{4C0FB295-5B13-1F7B-C337-076EEA212334}"/>
              </a:ext>
            </a:extLst>
          </p:cNvPr>
          <p:cNvSpPr txBox="1"/>
          <p:nvPr/>
        </p:nvSpPr>
        <p:spPr>
          <a:xfrm>
            <a:off x="5209309" y="2078181"/>
            <a:ext cx="2092037" cy="383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In Partnership With </a:t>
            </a:r>
          </a:p>
        </p:txBody>
      </p:sp>
      <p:pic>
        <p:nvPicPr>
          <p:cNvPr id="7" name="Picture 6" descr="A colorful splashes of paint&#10;&#10;Description automatically generated">
            <a:extLst>
              <a:ext uri="{FF2B5EF4-FFF2-40B4-BE49-F238E27FC236}">
                <a16:creationId xmlns:a16="http://schemas.microsoft.com/office/drawing/2014/main" id="{5B9D71DD-C51B-5D9E-95C6-A38F48B2059C}"/>
              </a:ext>
            </a:extLst>
          </p:cNvPr>
          <p:cNvPicPr>
            <a:picLocks noChangeAspect="1"/>
          </p:cNvPicPr>
          <p:nvPr/>
        </p:nvPicPr>
        <p:blipFill>
          <a:blip r:embed="rId4"/>
          <a:stretch>
            <a:fillRect/>
          </a:stretch>
        </p:blipFill>
        <p:spPr>
          <a:xfrm>
            <a:off x="4419600" y="2474144"/>
            <a:ext cx="3657600" cy="1923565"/>
          </a:xfrm>
          <a:prstGeom prst="rect">
            <a:avLst/>
          </a:prstGeom>
        </p:spPr>
      </p:pic>
    </p:spTree>
    <p:extLst>
      <p:ext uri="{BB962C8B-B14F-4D97-AF65-F5344CB8AC3E}">
        <p14:creationId xmlns:p14="http://schemas.microsoft.com/office/powerpoint/2010/main" val="2416148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tropical island with palm trees&#10;&#10;Description automatically generated">
            <a:extLst>
              <a:ext uri="{FF2B5EF4-FFF2-40B4-BE49-F238E27FC236}">
                <a16:creationId xmlns:a16="http://schemas.microsoft.com/office/drawing/2014/main" id="{3528A5B8-1850-5335-5311-87795DBC94E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000"/>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067F3-FB5D-A097-AEA5-4D914ED0BC0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Desert Island</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99F58A-2D47-8FAE-1770-FB13F91AE801}"/>
              </a:ext>
            </a:extLst>
          </p:cNvPr>
          <p:cNvSpPr txBox="1"/>
          <p:nvPr/>
        </p:nvSpPr>
        <p:spPr>
          <a:xfrm>
            <a:off x="9581990" y="6657945"/>
            <a:ext cx="2610010"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autismodiario.org/2011/04/04/autismo-una-isla-en-el-mar/">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CA" sz="700">
              <a:solidFill>
                <a:srgbClr val="FFFFFF"/>
              </a:solidFill>
            </a:endParaRPr>
          </a:p>
        </p:txBody>
      </p:sp>
    </p:spTree>
    <p:extLst>
      <p:ext uri="{BB962C8B-B14F-4D97-AF65-F5344CB8AC3E}">
        <p14:creationId xmlns:p14="http://schemas.microsoft.com/office/powerpoint/2010/main" val="4262996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835D-16F3-5A88-78C4-A4BBC8049656}"/>
              </a:ext>
            </a:extLst>
          </p:cNvPr>
          <p:cNvSpPr>
            <a:spLocks noGrp="1"/>
          </p:cNvSpPr>
          <p:nvPr>
            <p:ph type="title"/>
          </p:nvPr>
        </p:nvSpPr>
        <p:spPr>
          <a:xfrm>
            <a:off x="602014" y="640080"/>
            <a:ext cx="4701959" cy="3566160"/>
          </a:xfrm>
        </p:spPr>
        <p:txBody>
          <a:bodyPr vert="horz" lIns="91440" tIns="45720" rIns="91440" bIns="45720" rtlCol="0" anchor="b">
            <a:normAutofit/>
          </a:bodyPr>
          <a:lstStyle/>
          <a:p>
            <a:r>
              <a:rPr lang="en-US" sz="3600" b="1" dirty="0">
                <a:solidFill>
                  <a:srgbClr val="9B000C"/>
                </a:solidFill>
                <a:latin typeface="Arial"/>
                <a:cs typeface="Arial"/>
              </a:rPr>
              <a:t>Shane Malcolm </a:t>
            </a:r>
            <a:br>
              <a:rPr lang="en-US" sz="3600" b="1" dirty="0">
                <a:solidFill>
                  <a:srgbClr val="9B000C"/>
                </a:solidFill>
                <a:latin typeface="Arial"/>
              </a:rPr>
            </a:br>
            <a:br>
              <a:rPr lang="en-US" sz="3600" b="1" dirty="0"/>
            </a:br>
            <a:r>
              <a:rPr lang="en-US" sz="2400" b="1" err="1">
                <a:latin typeface="Arial"/>
                <a:cs typeface="Arial"/>
              </a:rPr>
              <a:t>Tetramaps</a:t>
            </a:r>
            <a:endParaRPr lang="en-US" sz="2400" b="1">
              <a:latin typeface="Arial"/>
              <a:ea typeface="Lato"/>
              <a:cs typeface="Arial"/>
            </a:endParaRPr>
          </a:p>
        </p:txBody>
      </p:sp>
      <p:pic>
        <p:nvPicPr>
          <p:cNvPr id="5" name="Content Placeholder 4" descr="A person smiling at the camera&#10;&#10;Description automatically generated">
            <a:extLst>
              <a:ext uri="{FF2B5EF4-FFF2-40B4-BE49-F238E27FC236}">
                <a16:creationId xmlns:a16="http://schemas.microsoft.com/office/drawing/2014/main" id="{F00DD700-A502-80D8-8244-6DDF0C147A9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832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AAF32A-94D1-6D95-31A3-96DEB9F2CEFF}"/>
              </a:ext>
            </a:extLst>
          </p:cNvPr>
          <p:cNvSpPr>
            <a:spLocks noGrp="1"/>
          </p:cNvSpPr>
          <p:nvPr>
            <p:ph type="title"/>
          </p:nvPr>
        </p:nvSpPr>
        <p:spPr>
          <a:xfrm>
            <a:off x="910933" y="3018756"/>
            <a:ext cx="3734014" cy="827079"/>
          </a:xfrm>
        </p:spPr>
        <p:txBody>
          <a:bodyPr vert="horz" lIns="91440" tIns="45720" rIns="91440" bIns="45720" rtlCol="0" anchor="b">
            <a:noAutofit/>
          </a:bodyPr>
          <a:lstStyle/>
          <a:p>
            <a:r>
              <a:rPr lang="en-US" sz="3200" b="1">
                <a:solidFill>
                  <a:srgbClr val="C00000"/>
                </a:solidFill>
              </a:rPr>
              <a:t>Break</a:t>
            </a:r>
            <a:br>
              <a:rPr lang="en-US" sz="3200" b="1"/>
            </a:br>
            <a:br>
              <a:rPr lang="en-US" sz="3200" b="1"/>
            </a:br>
            <a:r>
              <a:rPr lang="en-US" sz="3200" b="1">
                <a:solidFill>
                  <a:srgbClr val="C00000"/>
                </a:solidFill>
                <a:ea typeface="Lato"/>
                <a:cs typeface="Lato"/>
              </a:rPr>
              <a:t>5 minutes</a:t>
            </a:r>
          </a:p>
        </p:txBody>
      </p:sp>
      <p:pic>
        <p:nvPicPr>
          <p:cNvPr id="5" name="Content Placeholder 4" descr="Leaf art on cappuccino">
            <a:extLst>
              <a:ext uri="{FF2B5EF4-FFF2-40B4-BE49-F238E27FC236}">
                <a16:creationId xmlns:a16="http://schemas.microsoft.com/office/drawing/2014/main" id="{4C9097FF-6FE1-6FF1-F9CE-7EAFF22E16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48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18575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AA8DAB-3BB6-374B-7E5A-AEBB1415DA70}"/>
              </a:ext>
            </a:extLst>
          </p:cNvPr>
          <p:cNvSpPr txBox="1"/>
          <p:nvPr/>
        </p:nvSpPr>
        <p:spPr>
          <a:xfrm>
            <a:off x="1211709" y="-530658"/>
            <a:ext cx="9767253" cy="4132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descr="Block print style geometric abstraction">
            <a:extLst>
              <a:ext uri="{FF2B5EF4-FFF2-40B4-BE49-F238E27FC236}">
                <a16:creationId xmlns:a16="http://schemas.microsoft.com/office/drawing/2014/main" id="{450B4495-C4AB-060C-A394-D4A539F95201}"/>
              </a:ext>
            </a:extLst>
          </p:cNvPr>
          <p:cNvPicPr>
            <a:picLocks noChangeAspect="1"/>
          </p:cNvPicPr>
          <p:nvPr/>
        </p:nvPicPr>
        <p:blipFill rotWithShape="1">
          <a:blip r:embed="rId3"/>
          <a:srcRect t="22750"/>
          <a:stretch/>
        </p:blipFill>
        <p:spPr>
          <a:xfrm>
            <a:off x="846572" y="254039"/>
            <a:ext cx="3234509" cy="323450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descr="Orange and white concentric circles">
            <a:extLst>
              <a:ext uri="{FF2B5EF4-FFF2-40B4-BE49-F238E27FC236}">
                <a16:creationId xmlns:a16="http://schemas.microsoft.com/office/drawing/2014/main" id="{214190F5-D32D-6A29-F05A-AE96C8B3F621}"/>
              </a:ext>
            </a:extLst>
          </p:cNvPr>
          <p:cNvPicPr>
            <a:picLocks noChangeAspect="1"/>
          </p:cNvPicPr>
          <p:nvPr/>
        </p:nvPicPr>
        <p:blipFill rotWithShape="1">
          <a:blip r:embed="rId4"/>
          <a:srcRect/>
          <a:stretch/>
        </p:blipFill>
        <p:spPr>
          <a:xfrm>
            <a:off x="4466084" y="317637"/>
            <a:ext cx="3234509" cy="323450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descr="3D of colorful origami">
            <a:extLst>
              <a:ext uri="{FF2B5EF4-FFF2-40B4-BE49-F238E27FC236}">
                <a16:creationId xmlns:a16="http://schemas.microsoft.com/office/drawing/2014/main" id="{E5712C35-C558-7EDE-E23E-0C91E35CD15F}"/>
              </a:ext>
            </a:extLst>
          </p:cNvPr>
          <p:cNvPicPr>
            <a:picLocks noChangeAspect="1"/>
          </p:cNvPicPr>
          <p:nvPr/>
        </p:nvPicPr>
        <p:blipFill rotWithShape="1">
          <a:blip r:embed="rId5"/>
          <a:srcRect l="23594" r="3160" b="5"/>
          <a:stretch/>
        </p:blipFill>
        <p:spPr>
          <a:xfrm>
            <a:off x="8034719" y="228600"/>
            <a:ext cx="3234509" cy="323450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7" name="TextBox 6">
            <a:extLst>
              <a:ext uri="{FF2B5EF4-FFF2-40B4-BE49-F238E27FC236}">
                <a16:creationId xmlns:a16="http://schemas.microsoft.com/office/drawing/2014/main" id="{20F588ED-3B18-4837-9143-6CB30434D5F3}"/>
              </a:ext>
            </a:extLst>
          </p:cNvPr>
          <p:cNvSpPr txBox="1"/>
          <p:nvPr/>
        </p:nvSpPr>
        <p:spPr>
          <a:xfrm>
            <a:off x="1210658" y="3819130"/>
            <a:ext cx="2481052" cy="13624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033272">
              <a:spcAft>
                <a:spcPts val="600"/>
              </a:spcAft>
            </a:pPr>
            <a:r>
              <a:rPr lang="en-US" sz="2034" kern="1200">
                <a:solidFill>
                  <a:schemeClr val="tx1"/>
                </a:solidFill>
                <a:latin typeface="Arial"/>
                <a:ea typeface="+mn-ea"/>
                <a:cs typeface="Calibri"/>
              </a:rPr>
              <a:t>What is something I heard today that squares with my beliefs?</a:t>
            </a:r>
            <a:endParaRPr lang="en-US">
              <a:latin typeface="Arial"/>
              <a:cs typeface="Arial"/>
            </a:endParaRPr>
          </a:p>
        </p:txBody>
      </p:sp>
      <p:sp>
        <p:nvSpPr>
          <p:cNvPr id="8" name="TextBox 7">
            <a:extLst>
              <a:ext uri="{FF2B5EF4-FFF2-40B4-BE49-F238E27FC236}">
                <a16:creationId xmlns:a16="http://schemas.microsoft.com/office/drawing/2014/main" id="{FC7F014E-0E9F-186D-3337-0897CB68331E}"/>
              </a:ext>
            </a:extLst>
          </p:cNvPr>
          <p:cNvSpPr txBox="1"/>
          <p:nvPr/>
        </p:nvSpPr>
        <p:spPr>
          <a:xfrm>
            <a:off x="4811735" y="3857374"/>
            <a:ext cx="2555257" cy="1027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033272">
              <a:spcAft>
                <a:spcPts val="600"/>
              </a:spcAft>
            </a:pPr>
            <a:r>
              <a:rPr lang="en-US" sz="2034" kern="1200">
                <a:solidFill>
                  <a:schemeClr val="tx1"/>
                </a:solidFill>
                <a:latin typeface="Arial"/>
                <a:ea typeface="+mn-ea"/>
                <a:cs typeface="Calibri"/>
              </a:rPr>
              <a:t>What thoughts are circling around in my head?</a:t>
            </a:r>
            <a:endParaRPr lang="en-US">
              <a:latin typeface="Arial"/>
              <a:cs typeface="Calibri"/>
            </a:endParaRPr>
          </a:p>
        </p:txBody>
      </p:sp>
      <p:sp>
        <p:nvSpPr>
          <p:cNvPr id="9" name="TextBox 8">
            <a:extLst>
              <a:ext uri="{FF2B5EF4-FFF2-40B4-BE49-F238E27FC236}">
                <a16:creationId xmlns:a16="http://schemas.microsoft.com/office/drawing/2014/main" id="{F833332E-C781-6A55-8CC5-9F1B39C1CEB1}"/>
              </a:ext>
            </a:extLst>
          </p:cNvPr>
          <p:cNvSpPr txBox="1"/>
          <p:nvPr/>
        </p:nvSpPr>
        <p:spPr>
          <a:xfrm>
            <a:off x="8197826" y="3822310"/>
            <a:ext cx="2901118" cy="1048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033272">
              <a:spcAft>
                <a:spcPts val="600"/>
              </a:spcAft>
            </a:pPr>
            <a:r>
              <a:rPr lang="en-US" sz="2034" kern="1200">
                <a:solidFill>
                  <a:schemeClr val="tx1"/>
                </a:solidFill>
                <a:latin typeface="Arial"/>
                <a:ea typeface="+mn-ea"/>
                <a:cs typeface="Calibri"/>
              </a:rPr>
              <a:t>What are three points that I want to remember from today?</a:t>
            </a:r>
            <a:endParaRPr lang="en-US">
              <a:latin typeface="Arial"/>
            </a:endParaRPr>
          </a:p>
        </p:txBody>
      </p:sp>
    </p:spTree>
    <p:extLst>
      <p:ext uri="{BB962C8B-B14F-4D97-AF65-F5344CB8AC3E}">
        <p14:creationId xmlns:p14="http://schemas.microsoft.com/office/powerpoint/2010/main" val="3245627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4FEB-AA1B-7EAF-F594-C47803CDC0D7}"/>
              </a:ext>
            </a:extLst>
          </p:cNvPr>
          <p:cNvSpPr>
            <a:spLocks noGrp="1"/>
          </p:cNvSpPr>
          <p:nvPr>
            <p:ph type="title"/>
          </p:nvPr>
        </p:nvSpPr>
        <p:spPr>
          <a:xfrm>
            <a:off x="838200" y="589091"/>
            <a:ext cx="10515600" cy="953072"/>
          </a:xfrm>
        </p:spPr>
        <p:txBody>
          <a:bodyPr lIns="91440" tIns="45720" rIns="91440" bIns="45720" anchor="t">
            <a:noAutofit/>
          </a:bodyPr>
          <a:lstStyle/>
          <a:p>
            <a:r>
              <a:rPr lang="en-US" sz="4000" b="1">
                <a:solidFill>
                  <a:srgbClr val="C00000"/>
                </a:solidFill>
                <a:latin typeface="Arial"/>
                <a:ea typeface="Lato"/>
                <a:cs typeface="Lato"/>
              </a:rPr>
              <a:t>Recap of our Opening Retreat and Day One</a:t>
            </a:r>
          </a:p>
        </p:txBody>
      </p:sp>
      <p:sp>
        <p:nvSpPr>
          <p:cNvPr id="3" name="Content Placeholder 2">
            <a:extLst>
              <a:ext uri="{FF2B5EF4-FFF2-40B4-BE49-F238E27FC236}">
                <a16:creationId xmlns:a16="http://schemas.microsoft.com/office/drawing/2014/main" id="{F2108F61-CC05-5BAB-9E54-7B7D5272BAEB}"/>
              </a:ext>
            </a:extLst>
          </p:cNvPr>
          <p:cNvSpPr>
            <a:spLocks noGrp="1"/>
          </p:cNvSpPr>
          <p:nvPr>
            <p:ph idx="1"/>
          </p:nvPr>
        </p:nvSpPr>
        <p:spPr>
          <a:xfrm>
            <a:off x="838200" y="1948320"/>
            <a:ext cx="10515600" cy="4047514"/>
          </a:xfrm>
        </p:spPr>
        <p:txBody>
          <a:bodyPr lIns="91440" tIns="45720" rIns="91440" bIns="45720" anchor="t"/>
          <a:lstStyle/>
          <a:p>
            <a:pPr marL="0" indent="0">
              <a:buNone/>
            </a:pPr>
            <a:r>
              <a:rPr lang="en-US" sz="2000" dirty="0">
                <a:latin typeface="Arial"/>
                <a:ea typeface="Lato"/>
                <a:cs typeface="Lato"/>
              </a:rPr>
              <a:t>Through the course of the Opening Retreat and Day One you were introduced to the:</a:t>
            </a:r>
          </a:p>
          <a:p>
            <a:r>
              <a:rPr lang="en-US" sz="2000" dirty="0">
                <a:latin typeface="Arial"/>
                <a:ea typeface="Lato"/>
                <a:cs typeface="Lato"/>
              </a:rPr>
              <a:t>Leadership Niagara program, its history and its competency focus</a:t>
            </a:r>
          </a:p>
          <a:p>
            <a:r>
              <a:rPr lang="en-US" sz="2000" dirty="0">
                <a:latin typeface="Arial"/>
                <a:ea typeface="Lato"/>
                <a:cs typeface="Lato"/>
              </a:rPr>
              <a:t>Kouzes and Posner 5 practices of Exemplary Leadership</a:t>
            </a:r>
          </a:p>
          <a:p>
            <a:r>
              <a:rPr lang="en-US" sz="2000" err="1">
                <a:latin typeface="Arial"/>
                <a:ea typeface="Lato"/>
                <a:cs typeface="Lato"/>
              </a:rPr>
              <a:t>Tetramap</a:t>
            </a:r>
            <a:r>
              <a:rPr lang="en-US" sz="2000" dirty="0">
                <a:latin typeface="Arial"/>
                <a:ea typeface="Lato"/>
                <a:cs typeface="Lato"/>
              </a:rPr>
              <a:t> assessments</a:t>
            </a:r>
          </a:p>
          <a:p>
            <a:pPr marL="0" indent="0">
              <a:buNone/>
            </a:pPr>
            <a:r>
              <a:rPr lang="en-US" sz="2000" dirty="0">
                <a:latin typeface="Arial"/>
                <a:ea typeface="Lato"/>
                <a:cs typeface="Lato"/>
              </a:rPr>
              <a:t> </a:t>
            </a:r>
          </a:p>
          <a:p>
            <a:pPr marL="0" indent="0">
              <a:buNone/>
            </a:pPr>
            <a:r>
              <a:rPr lang="en-US" sz="2000" dirty="0">
                <a:latin typeface="Arial"/>
                <a:ea typeface="Lato"/>
                <a:cs typeface="Lato"/>
              </a:rPr>
              <a:t>You have identified some goals for your personal leadership journey and have had the opportunity to reflect on your personal leadership attributes.  </a:t>
            </a:r>
          </a:p>
          <a:p>
            <a:pPr marL="0" indent="0">
              <a:buNone/>
            </a:pPr>
            <a:endParaRPr lang="en-US" sz="2000" dirty="0">
              <a:latin typeface="Arial"/>
              <a:ea typeface="Lato"/>
              <a:cs typeface="Lato"/>
            </a:endParaRPr>
          </a:p>
          <a:p>
            <a:pPr marL="0" indent="0">
              <a:buNone/>
            </a:pPr>
            <a:r>
              <a:rPr lang="en-US" sz="2000" dirty="0">
                <a:latin typeface="Arial"/>
                <a:ea typeface="Lato"/>
                <a:cs typeface="Lato"/>
              </a:rPr>
              <a:t>We hope you have reflected on where you are in your leadership journey so far and are excited to continue this journey with us.  </a:t>
            </a:r>
          </a:p>
          <a:p>
            <a:endParaRPr lang="en-US" sz="1800">
              <a:ea typeface="Lato"/>
              <a:cs typeface="Lato"/>
            </a:endParaRPr>
          </a:p>
          <a:p>
            <a:endParaRPr lang="en-US">
              <a:ea typeface="Lato"/>
              <a:cs typeface="Lato"/>
            </a:endParaRPr>
          </a:p>
        </p:txBody>
      </p:sp>
    </p:spTree>
    <p:extLst>
      <p:ext uri="{BB962C8B-B14F-4D97-AF65-F5344CB8AC3E}">
        <p14:creationId xmlns:p14="http://schemas.microsoft.com/office/powerpoint/2010/main" val="3156691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6998F8-6635-675A-85CB-6BECE8DE820F}"/>
              </a:ext>
            </a:extLst>
          </p:cNvPr>
          <p:cNvSpPr txBox="1"/>
          <p:nvPr/>
        </p:nvSpPr>
        <p:spPr>
          <a:xfrm>
            <a:off x="640080" y="2872899"/>
            <a:ext cx="4476063" cy="16287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a:latin typeface="Arial"/>
                <a:cs typeface="Arial"/>
              </a:rPr>
              <a:t>Between now and next session, watch how you and the leaders with whom you interact display the 5 Practices from K and P or any of the LN Leadership Competencies.</a:t>
            </a:r>
            <a:endParaRPr lang="en-US" sz="2000">
              <a:latin typeface="Arial"/>
              <a:ea typeface="Calibri"/>
              <a:cs typeface="Arial"/>
            </a:endParaRPr>
          </a:p>
          <a:p>
            <a:pPr indent="-228600">
              <a:lnSpc>
                <a:spcPct val="90000"/>
              </a:lnSpc>
              <a:spcAft>
                <a:spcPts val="600"/>
              </a:spcAft>
              <a:buFont typeface="Arial" panose="020B0604020202020204" pitchFamily="34" charset="0"/>
              <a:buChar char="•"/>
            </a:pPr>
            <a:endParaRPr lang="en-US" sz="2000">
              <a:latin typeface="Arial"/>
              <a:cs typeface="Arial"/>
            </a:endParaRPr>
          </a:p>
        </p:txBody>
      </p:sp>
      <p:pic>
        <p:nvPicPr>
          <p:cNvPr id="3" name="Picture 2" descr="Hourglass on a flat surface">
            <a:extLst>
              <a:ext uri="{FF2B5EF4-FFF2-40B4-BE49-F238E27FC236}">
                <a16:creationId xmlns:a16="http://schemas.microsoft.com/office/drawing/2014/main" id="{1CDE2294-B144-26B6-6A7C-BBB542830CE8}"/>
              </a:ext>
            </a:extLst>
          </p:cNvPr>
          <p:cNvPicPr>
            <a:picLocks noChangeAspect="1"/>
          </p:cNvPicPr>
          <p:nvPr/>
        </p:nvPicPr>
        <p:blipFill rotWithShape="1">
          <a:blip r:embed="rId2"/>
          <a:srcRect l="16770" r="162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C334EE90-EB46-0E4A-50FF-B422B5720C79}"/>
              </a:ext>
            </a:extLst>
          </p:cNvPr>
          <p:cNvSpPr txBox="1"/>
          <p:nvPr/>
        </p:nvSpPr>
        <p:spPr>
          <a:xfrm>
            <a:off x="638432" y="1715371"/>
            <a:ext cx="42336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9B000C"/>
                </a:solidFill>
                <a:latin typeface="Aptos Display"/>
                <a:ea typeface="Calibri"/>
                <a:cs typeface="Calibri"/>
              </a:rPr>
              <a:t>Day One Reflection:</a:t>
            </a:r>
            <a:endParaRPr lang="en-US" sz="3600" b="1">
              <a:solidFill>
                <a:srgbClr val="9B000C"/>
              </a:solidFill>
              <a:latin typeface="Aptos Display"/>
            </a:endParaRPr>
          </a:p>
        </p:txBody>
      </p:sp>
    </p:spTree>
    <p:extLst>
      <p:ext uri="{BB962C8B-B14F-4D97-AF65-F5344CB8AC3E}">
        <p14:creationId xmlns:p14="http://schemas.microsoft.com/office/powerpoint/2010/main" val="341194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C8F3-AA44-1EC6-1EC6-60DD5DC6A16C}"/>
              </a:ext>
            </a:extLst>
          </p:cNvPr>
          <p:cNvSpPr>
            <a:spLocks noGrp="1"/>
          </p:cNvSpPr>
          <p:nvPr>
            <p:ph type="title"/>
          </p:nvPr>
        </p:nvSpPr>
        <p:spPr>
          <a:xfrm>
            <a:off x="838200" y="1189632"/>
            <a:ext cx="10515600" cy="953072"/>
          </a:xfrm>
        </p:spPr>
        <p:txBody>
          <a:bodyPr lIns="91440" tIns="45720" rIns="91440" bIns="45720" anchor="t">
            <a:normAutofit/>
          </a:bodyPr>
          <a:lstStyle/>
          <a:p>
            <a:r>
              <a:rPr lang="en-CA" sz="3600" b="1" dirty="0">
                <a:solidFill>
                  <a:srgbClr val="C00000"/>
                </a:solidFill>
                <a:latin typeface="Arial"/>
                <a:ea typeface="Lato"/>
                <a:cs typeface="Lato"/>
              </a:rPr>
              <a:t>Community Projects Next Steps</a:t>
            </a:r>
          </a:p>
        </p:txBody>
      </p:sp>
      <p:sp>
        <p:nvSpPr>
          <p:cNvPr id="3" name="Content Placeholder 2">
            <a:extLst>
              <a:ext uri="{FF2B5EF4-FFF2-40B4-BE49-F238E27FC236}">
                <a16:creationId xmlns:a16="http://schemas.microsoft.com/office/drawing/2014/main" id="{86474596-EA4B-B16D-C112-883007CB3287}"/>
              </a:ext>
            </a:extLst>
          </p:cNvPr>
          <p:cNvSpPr>
            <a:spLocks noGrp="1"/>
          </p:cNvSpPr>
          <p:nvPr>
            <p:ph idx="1"/>
          </p:nvPr>
        </p:nvSpPr>
        <p:spPr>
          <a:xfrm>
            <a:off x="838200" y="2205560"/>
            <a:ext cx="10515600" cy="4351338"/>
          </a:xfrm>
        </p:spPr>
        <p:txBody>
          <a:bodyPr lIns="91440" tIns="45720" rIns="91440" bIns="45720" anchor="t"/>
          <a:lstStyle/>
          <a:p>
            <a:r>
              <a:rPr lang="en-CA" sz="2000" dirty="0">
                <a:latin typeface="Arial"/>
                <a:ea typeface="Lato"/>
                <a:cs typeface="Lato"/>
              </a:rPr>
              <a:t>A summary of each Community Project submission will be posted on the website</a:t>
            </a:r>
          </a:p>
          <a:p>
            <a:r>
              <a:rPr lang="en-CA" sz="2000" dirty="0">
                <a:latin typeface="Arial"/>
                <a:ea typeface="Lato"/>
                <a:cs typeface="Lato"/>
              </a:rPr>
              <a:t>Please be sure to review these summaries carefully</a:t>
            </a:r>
          </a:p>
          <a:p>
            <a:r>
              <a:rPr lang="en-CA" sz="2000" dirty="0">
                <a:latin typeface="Arial"/>
                <a:ea typeface="Lato"/>
                <a:cs typeface="Lato"/>
              </a:rPr>
              <a:t>You may want to research the community group</a:t>
            </a:r>
          </a:p>
          <a:p>
            <a:r>
              <a:rPr lang="en-CA" sz="2000" dirty="0">
                <a:latin typeface="Arial"/>
                <a:ea typeface="Lato"/>
                <a:cs typeface="Lato"/>
              </a:rPr>
              <a:t>Remember – this is an opportunity for growth</a:t>
            </a:r>
          </a:p>
          <a:p>
            <a:r>
              <a:rPr lang="en-CA" sz="2000" dirty="0">
                <a:latin typeface="Arial"/>
                <a:ea typeface="Lato"/>
                <a:cs typeface="Lato"/>
              </a:rPr>
              <a:t>Project leaders will be present on Day Two</a:t>
            </a:r>
          </a:p>
          <a:p>
            <a:r>
              <a:rPr lang="en-CA" sz="2000" dirty="0">
                <a:latin typeface="Arial"/>
                <a:ea typeface="Lato"/>
                <a:cs typeface="Lato"/>
              </a:rPr>
              <a:t>By the end of Day Two you will have ranked your top three choices</a:t>
            </a:r>
          </a:p>
          <a:p>
            <a:r>
              <a:rPr lang="en-CA" sz="2000" dirty="0">
                <a:latin typeface="Arial"/>
                <a:ea typeface="Lato"/>
                <a:cs typeface="Lato"/>
              </a:rPr>
              <a:t>You may not get your first choice</a:t>
            </a:r>
          </a:p>
        </p:txBody>
      </p:sp>
    </p:spTree>
    <p:extLst>
      <p:ext uri="{BB962C8B-B14F-4D97-AF65-F5344CB8AC3E}">
        <p14:creationId xmlns:p14="http://schemas.microsoft.com/office/powerpoint/2010/main" val="3195029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C8F3-AA44-1EC6-1EC6-60DD5DC6A16C}"/>
              </a:ext>
            </a:extLst>
          </p:cNvPr>
          <p:cNvSpPr>
            <a:spLocks noGrp="1"/>
          </p:cNvSpPr>
          <p:nvPr>
            <p:ph type="title"/>
          </p:nvPr>
        </p:nvSpPr>
        <p:spPr>
          <a:xfrm>
            <a:off x="838200" y="1189632"/>
            <a:ext cx="10515600" cy="953072"/>
          </a:xfrm>
        </p:spPr>
        <p:txBody>
          <a:bodyPr lIns="91440" tIns="45720" rIns="91440" bIns="45720" anchor="t">
            <a:normAutofit/>
          </a:bodyPr>
          <a:lstStyle/>
          <a:p>
            <a:r>
              <a:rPr lang="en-CA" sz="3600" b="1" dirty="0">
                <a:solidFill>
                  <a:srgbClr val="C00000"/>
                </a:solidFill>
                <a:latin typeface="Arial"/>
                <a:cs typeface="Arial"/>
              </a:rPr>
              <a:t>Next Steps for Learning Day Two</a:t>
            </a:r>
            <a:endParaRPr lang="en-CA" sz="3600" b="1" dirty="0">
              <a:solidFill>
                <a:srgbClr val="C00000"/>
              </a:solidFill>
              <a:latin typeface="Arial"/>
              <a:ea typeface="Lato"/>
              <a:cs typeface="Arial"/>
            </a:endParaRPr>
          </a:p>
        </p:txBody>
      </p:sp>
      <p:sp>
        <p:nvSpPr>
          <p:cNvPr id="3" name="Content Placeholder 2">
            <a:extLst>
              <a:ext uri="{FF2B5EF4-FFF2-40B4-BE49-F238E27FC236}">
                <a16:creationId xmlns:a16="http://schemas.microsoft.com/office/drawing/2014/main" id="{86474596-EA4B-B16D-C112-883007CB3287}"/>
              </a:ext>
            </a:extLst>
          </p:cNvPr>
          <p:cNvSpPr>
            <a:spLocks noGrp="1"/>
          </p:cNvSpPr>
          <p:nvPr>
            <p:ph idx="1"/>
          </p:nvPr>
        </p:nvSpPr>
        <p:spPr>
          <a:xfrm>
            <a:off x="838200" y="2205560"/>
            <a:ext cx="10515600" cy="4351338"/>
          </a:xfrm>
        </p:spPr>
        <p:txBody>
          <a:bodyPr lIns="91440" tIns="45720" rIns="91440" bIns="45720" anchor="t"/>
          <a:lstStyle/>
          <a:p>
            <a:r>
              <a:rPr lang="en-CA" sz="2000" dirty="0">
                <a:latin typeface="Arial"/>
                <a:ea typeface="Lato"/>
                <a:cs typeface="Lato"/>
              </a:rPr>
              <a:t>You will receive a survey within the next week via Survey Monkey</a:t>
            </a:r>
          </a:p>
          <a:p>
            <a:pPr lvl="1"/>
            <a:r>
              <a:rPr lang="en-CA" sz="2000" dirty="0">
                <a:latin typeface="Arial"/>
                <a:ea typeface="Lato"/>
                <a:cs typeface="Lato"/>
              </a:rPr>
              <a:t>Check your spam filters if you don’t see it!</a:t>
            </a:r>
          </a:p>
          <a:p>
            <a:r>
              <a:rPr lang="en-CA" sz="2000" dirty="0">
                <a:latin typeface="Arial"/>
                <a:ea typeface="Lato"/>
                <a:cs typeface="Lato"/>
              </a:rPr>
              <a:t>Day Two will take place at Club Capri in Thorold, November 22, 9 am to 4:30 pm </a:t>
            </a:r>
          </a:p>
          <a:p>
            <a:pPr lvl="1"/>
            <a:r>
              <a:rPr lang="en-CA" sz="2000" dirty="0">
                <a:latin typeface="Arial"/>
                <a:ea typeface="Lato"/>
                <a:cs typeface="Lato"/>
              </a:rPr>
              <a:t>Information about the Day will be uploaded to the website under Participants </a:t>
            </a:r>
          </a:p>
        </p:txBody>
      </p:sp>
    </p:spTree>
    <p:extLst>
      <p:ext uri="{BB962C8B-B14F-4D97-AF65-F5344CB8AC3E}">
        <p14:creationId xmlns:p14="http://schemas.microsoft.com/office/powerpoint/2010/main" val="669392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B0E1-CBFA-14B8-CB75-9741AC8FAC33}"/>
              </a:ext>
            </a:extLst>
          </p:cNvPr>
          <p:cNvSpPr>
            <a:spLocks noGrp="1"/>
          </p:cNvSpPr>
          <p:nvPr>
            <p:ph type="title"/>
          </p:nvPr>
        </p:nvSpPr>
        <p:spPr/>
        <p:txBody>
          <a:bodyPr/>
          <a:lstStyle/>
          <a:p>
            <a:r>
              <a:rPr lang="en-CA"/>
              <a:t>Please join us across the street at…..</a:t>
            </a:r>
          </a:p>
        </p:txBody>
      </p:sp>
      <p:pic>
        <p:nvPicPr>
          <p:cNvPr id="1026" name="Picture 2">
            <a:extLst>
              <a:ext uri="{FF2B5EF4-FFF2-40B4-BE49-F238E27FC236}">
                <a16:creationId xmlns:a16="http://schemas.microsoft.com/office/drawing/2014/main" id="{53360F8D-BA05-DF4F-512B-C554434CA7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553345"/>
            <a:ext cx="10515600" cy="289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4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AC0F-F18B-6445-C5AA-7AEEEF757449}"/>
              </a:ext>
            </a:extLst>
          </p:cNvPr>
          <p:cNvSpPr>
            <a:spLocks noGrp="1"/>
          </p:cNvSpPr>
          <p:nvPr>
            <p:ph type="title"/>
          </p:nvPr>
        </p:nvSpPr>
        <p:spPr>
          <a:xfrm>
            <a:off x="283721" y="199751"/>
            <a:ext cx="6327491" cy="1807305"/>
          </a:xfrm>
        </p:spPr>
        <p:txBody>
          <a:bodyPr vert="horz" lIns="91440" tIns="45720" rIns="91440" bIns="45720" rtlCol="0" anchor="ctr">
            <a:normAutofit/>
          </a:bodyPr>
          <a:lstStyle/>
          <a:p>
            <a:r>
              <a:rPr lang="en-US">
                <a:latin typeface="Arial"/>
                <a:cs typeface="Arial"/>
              </a:rPr>
              <a:t>Land Acknowledgement</a:t>
            </a:r>
          </a:p>
        </p:txBody>
      </p:sp>
      <p:sp>
        <p:nvSpPr>
          <p:cNvPr id="3" name="TextBox 2">
            <a:extLst>
              <a:ext uri="{FF2B5EF4-FFF2-40B4-BE49-F238E27FC236}">
                <a16:creationId xmlns:a16="http://schemas.microsoft.com/office/drawing/2014/main" id="{6253F0A9-692F-F548-55C0-CF26736702CC}"/>
              </a:ext>
            </a:extLst>
          </p:cNvPr>
          <p:cNvSpPr txBox="1"/>
          <p:nvPr/>
        </p:nvSpPr>
        <p:spPr>
          <a:xfrm>
            <a:off x="280673" y="1671816"/>
            <a:ext cx="5689059" cy="4845716"/>
          </a:xfrm>
          <a:prstGeom prst="rect">
            <a:avLst/>
          </a:prstGeom>
        </p:spPr>
        <p:txBody>
          <a:bodyPr vert="horz" lIns="91440" tIns="45720" rIns="91440" bIns="45720" rtlCol="0" anchor="t">
            <a:normAutofit/>
          </a:bodyPr>
          <a:lstStyle/>
          <a:p>
            <a:pPr>
              <a:lnSpc>
                <a:spcPct val="90000"/>
              </a:lnSpc>
              <a:spcAft>
                <a:spcPts val="600"/>
              </a:spcAft>
            </a:pPr>
            <a:r>
              <a:rPr lang="en-US" b="0" i="0" u="none" strike="noStrike" baseline="0">
                <a:latin typeface="Arial"/>
                <a:cs typeface="Arial"/>
              </a:rPr>
              <a:t>I would like to begin by acknowledging that the land on which we gather today has been the traditional territory of indigenous peoples for countless generations; most recently by the Anishinaabeg and Haudenosaunee Peoples through the Dish with One Spoon Wampum Belt, an agreement to peaceably share and care for the resources around the Great Lakes.</a:t>
            </a:r>
            <a:r>
              <a:rPr lang="en-US">
                <a:latin typeface="Arial"/>
                <a:cs typeface="Arial"/>
              </a:rPr>
              <a:t> </a:t>
            </a:r>
            <a:endParaRPr lang="en-US" b="0" i="0" u="none" strike="noStrike" baseline="0">
              <a:latin typeface="Arial"/>
              <a:cs typeface="Arial"/>
            </a:endParaRPr>
          </a:p>
          <a:p>
            <a:pPr indent="-228600">
              <a:lnSpc>
                <a:spcPct val="90000"/>
              </a:lnSpc>
              <a:spcAft>
                <a:spcPts val="600"/>
              </a:spcAft>
              <a:buFont typeface="Arial" panose="020B0604020202020204" pitchFamily="34" charset="0"/>
              <a:buChar char="•"/>
            </a:pPr>
            <a:endParaRPr lang="en-US" b="0" i="0" u="none" strike="noStrike" baseline="0">
              <a:latin typeface="Arial"/>
              <a:cs typeface="Arial"/>
            </a:endParaRPr>
          </a:p>
          <a:p>
            <a:pPr>
              <a:lnSpc>
                <a:spcPct val="90000"/>
              </a:lnSpc>
              <a:spcAft>
                <a:spcPts val="600"/>
              </a:spcAft>
            </a:pPr>
            <a:r>
              <a:rPr lang="en-US" b="0" i="0" u="none" strike="noStrike" baseline="0">
                <a:latin typeface="Arial"/>
                <a:cs typeface="Arial"/>
              </a:rPr>
              <a:t>This wampum predates Treaty 3 of the Upper Canada Treaties, highlighting the tremendous contribution these nations have made to our shared history Today we would like to acknowledge these contributions and how thankful we are, that today, we are able to share this land with them.</a:t>
            </a:r>
            <a:r>
              <a:rPr lang="en-US">
                <a:latin typeface="Arial"/>
                <a:cs typeface="Arial"/>
              </a:rPr>
              <a:t> </a:t>
            </a:r>
          </a:p>
        </p:txBody>
      </p:sp>
      <p:pic>
        <p:nvPicPr>
          <p:cNvPr id="5" name="Picture 4" descr="Seedling growing on a tree trunk">
            <a:extLst>
              <a:ext uri="{FF2B5EF4-FFF2-40B4-BE49-F238E27FC236}">
                <a16:creationId xmlns:a16="http://schemas.microsoft.com/office/drawing/2014/main" id="{1A2409F5-F437-D9EE-7647-2BE2509CC387}"/>
              </a:ext>
            </a:extLst>
          </p:cNvPr>
          <p:cNvPicPr>
            <a:picLocks noChangeAspect="1"/>
          </p:cNvPicPr>
          <p:nvPr/>
        </p:nvPicPr>
        <p:blipFill rotWithShape="1">
          <a:blip r:embed="rId3"/>
          <a:srcRect l="21741" r="1935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1612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5168F-2D1E-D6FF-1D2E-2B7BE90D21C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Day One Sponsor</a:t>
            </a:r>
          </a:p>
        </p:txBody>
      </p:sp>
      <p:pic>
        <p:nvPicPr>
          <p:cNvPr id="4" name="Content Placeholder 3" descr="A blue and white logo&#10;&#10;Description automatically generated">
            <a:extLst>
              <a:ext uri="{FF2B5EF4-FFF2-40B4-BE49-F238E27FC236}">
                <a16:creationId xmlns:a16="http://schemas.microsoft.com/office/drawing/2014/main" id="{7081644B-68C0-C18A-2878-50A981CBA027}"/>
              </a:ext>
            </a:extLst>
          </p:cNvPr>
          <p:cNvPicPr>
            <a:picLocks noGrp="1" noChangeAspect="1"/>
          </p:cNvPicPr>
          <p:nvPr>
            <p:ph idx="1"/>
          </p:nvPr>
        </p:nvPicPr>
        <p:blipFill>
          <a:blip r:embed="rId2"/>
          <a:stretch>
            <a:fillRect/>
          </a:stretch>
        </p:blipFill>
        <p:spPr>
          <a:xfrm>
            <a:off x="5092293" y="640080"/>
            <a:ext cx="5578816" cy="5578816"/>
          </a:xfrm>
          <a:prstGeom prst="rect">
            <a:avLst/>
          </a:prstGeom>
        </p:spPr>
      </p:pic>
    </p:spTree>
    <p:extLst>
      <p:ext uri="{BB962C8B-B14F-4D97-AF65-F5344CB8AC3E}">
        <p14:creationId xmlns:p14="http://schemas.microsoft.com/office/powerpoint/2010/main" val="51717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C4E6-18EF-FC7F-7C37-4E53418E4CD9}"/>
              </a:ext>
            </a:extLst>
          </p:cNvPr>
          <p:cNvSpPr>
            <a:spLocks noGrp="1"/>
          </p:cNvSpPr>
          <p:nvPr>
            <p:ph type="title"/>
          </p:nvPr>
        </p:nvSpPr>
        <p:spPr/>
        <p:txBody>
          <a:bodyPr/>
          <a:lstStyle/>
          <a:p>
            <a:r>
              <a:rPr lang="en-US" sz="4000">
                <a:solidFill>
                  <a:srgbClr val="9B000C"/>
                </a:solidFill>
                <a:latin typeface="Arial"/>
                <a:cs typeface="Arial"/>
              </a:rPr>
              <a:t>Opening Retreat and Day One</a:t>
            </a:r>
            <a:br>
              <a:rPr lang="en-US" sz="4000">
                <a:latin typeface="Arial"/>
                <a:cs typeface="Arial"/>
              </a:rPr>
            </a:br>
            <a:r>
              <a:rPr lang="en-US" sz="4000">
                <a:solidFill>
                  <a:srgbClr val="9B000C"/>
                </a:solidFill>
                <a:latin typeface="Arial"/>
                <a:cs typeface="Arial"/>
              </a:rPr>
              <a:t>Learning Objectives</a:t>
            </a:r>
          </a:p>
        </p:txBody>
      </p:sp>
      <p:sp>
        <p:nvSpPr>
          <p:cNvPr id="3" name="Content Placeholder 2">
            <a:extLst>
              <a:ext uri="{FF2B5EF4-FFF2-40B4-BE49-F238E27FC236}">
                <a16:creationId xmlns:a16="http://schemas.microsoft.com/office/drawing/2014/main" id="{6BB5DF7E-1EAA-3822-4216-997BE4F556CA}"/>
              </a:ext>
            </a:extLst>
          </p:cNvPr>
          <p:cNvSpPr>
            <a:spLocks noGrp="1"/>
          </p:cNvSpPr>
          <p:nvPr>
            <p:ph idx="1"/>
          </p:nvPr>
        </p:nvSpPr>
        <p:spPr>
          <a:xfrm>
            <a:off x="838200" y="1722653"/>
            <a:ext cx="10783329" cy="4958876"/>
          </a:xfrm>
        </p:spPr>
        <p:txBody>
          <a:bodyPr vert="horz" lIns="91440" tIns="45720" rIns="91440" bIns="45720" rtlCol="0" anchor="t">
            <a:noAutofit/>
          </a:bodyPr>
          <a:lstStyle/>
          <a:p>
            <a:r>
              <a:rPr lang="en-CA" sz="2000">
                <a:latin typeface="Arial"/>
                <a:cs typeface="Arial"/>
              </a:rPr>
              <a:t>Develop an understanding of the Leadership Niagara (LN) journey and all program expectations,</a:t>
            </a:r>
            <a:endParaRPr lang="en-US" sz="2000">
              <a:latin typeface="Arial"/>
              <a:cs typeface="Arial"/>
            </a:endParaRPr>
          </a:p>
          <a:p>
            <a:r>
              <a:rPr lang="en-CA" sz="2000">
                <a:latin typeface="Arial"/>
                <a:cs typeface="Arial"/>
              </a:rPr>
              <a:t>Identify learning goals for their personal and professional growth as a community leader,</a:t>
            </a:r>
            <a:endParaRPr lang="en-US" sz="2000">
              <a:latin typeface="Arial"/>
              <a:cs typeface="Arial"/>
            </a:endParaRPr>
          </a:p>
          <a:p>
            <a:r>
              <a:rPr lang="en-CA" sz="2000">
                <a:latin typeface="Arial"/>
                <a:cs typeface="Arial"/>
              </a:rPr>
              <a:t>Network with LN team members and commence the development of a community of learners,</a:t>
            </a:r>
            <a:endParaRPr lang="en-US" sz="2000">
              <a:latin typeface="Arial"/>
              <a:cs typeface="Arial"/>
            </a:endParaRPr>
          </a:p>
          <a:p>
            <a:r>
              <a:rPr lang="en-CA" sz="2000">
                <a:latin typeface="Arial"/>
                <a:cs typeface="Arial"/>
              </a:rPr>
              <a:t>Examine foundational principles of leadership; analyze and assess one's personal leadership strengths and opportunities,</a:t>
            </a:r>
            <a:endParaRPr lang="en-US" sz="2000">
              <a:latin typeface="Arial"/>
              <a:cs typeface="Arial"/>
            </a:endParaRPr>
          </a:p>
          <a:p>
            <a:r>
              <a:rPr lang="en-CA" sz="2000">
                <a:latin typeface="Arial"/>
                <a:cs typeface="Arial"/>
              </a:rPr>
              <a:t>Explore strategies for maximizing inclusion and leveraging the strengths of self and team, and</a:t>
            </a:r>
          </a:p>
          <a:p>
            <a:r>
              <a:rPr lang="en-CA" sz="2000">
                <a:latin typeface="Arial"/>
                <a:cs typeface="Arial"/>
              </a:rPr>
              <a:t>Develop an understanding of the Experiential Learning Project requirements and expectations for CLDP</a:t>
            </a:r>
            <a:endParaRPr lang="en-US" sz="2000">
              <a:latin typeface="Arial"/>
              <a:cs typeface="Arial"/>
            </a:endParaRPr>
          </a:p>
          <a:p>
            <a:endParaRPr lang="en-US" sz="2000">
              <a:cs typeface="Arial"/>
            </a:endParaRPr>
          </a:p>
        </p:txBody>
      </p:sp>
    </p:spTree>
    <p:extLst>
      <p:ext uri="{BB962C8B-B14F-4D97-AF65-F5344CB8AC3E}">
        <p14:creationId xmlns:p14="http://schemas.microsoft.com/office/powerpoint/2010/main" val="243472597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B6E0-D6A0-4226-32A2-54D61B5E64FF}"/>
              </a:ext>
            </a:extLst>
          </p:cNvPr>
          <p:cNvSpPr>
            <a:spLocks noGrp="1"/>
          </p:cNvSpPr>
          <p:nvPr>
            <p:ph type="title"/>
          </p:nvPr>
        </p:nvSpPr>
        <p:spPr>
          <a:xfrm>
            <a:off x="179523" y="4435052"/>
            <a:ext cx="3752397" cy="1645920"/>
          </a:xfrm>
        </p:spPr>
        <p:txBody>
          <a:bodyPr>
            <a:normAutofit/>
          </a:bodyPr>
          <a:lstStyle/>
          <a:p>
            <a:r>
              <a:rPr lang="en-CA" sz="2600"/>
              <a:t>Program Advisory Day 1 Committee 	 </a:t>
            </a:r>
          </a:p>
        </p:txBody>
      </p:sp>
      <p:pic>
        <p:nvPicPr>
          <p:cNvPr id="12" name="Picture 11" descr="A person with long hair&#10;&#10;Description automatically generated">
            <a:extLst>
              <a:ext uri="{FF2B5EF4-FFF2-40B4-BE49-F238E27FC236}">
                <a16:creationId xmlns:a16="http://schemas.microsoft.com/office/drawing/2014/main" id="{91949D0A-E639-1D66-C261-BBC28BE2A2DD}"/>
              </a:ext>
            </a:extLst>
          </p:cNvPr>
          <p:cNvPicPr>
            <a:picLocks noChangeAspect="1"/>
          </p:cNvPicPr>
          <p:nvPr/>
        </p:nvPicPr>
        <p:blipFill rotWithShape="1">
          <a:blip r:embed="rId3">
            <a:extLst>
              <a:ext uri="{28A0092B-C50C-407E-A947-70E740481C1C}">
                <a14:useLocalDpi xmlns:a14="http://schemas.microsoft.com/office/drawing/2010/main" val="0"/>
              </a:ext>
            </a:extLst>
          </a:blip>
          <a:srcRect r="-3" b="7049"/>
          <a:stretch/>
        </p:blipFill>
        <p:spPr>
          <a:xfrm>
            <a:off x="4129615" y="-6"/>
            <a:ext cx="3931900" cy="4005072"/>
          </a:xfrm>
          <a:prstGeom prst="rect">
            <a:avLst/>
          </a:prstGeom>
        </p:spPr>
      </p:pic>
      <p:pic>
        <p:nvPicPr>
          <p:cNvPr id="4" name="Picture 3" descr="A person with long brown hair smiling&#10;&#10;Description automatically generated">
            <a:extLst>
              <a:ext uri="{FF2B5EF4-FFF2-40B4-BE49-F238E27FC236}">
                <a16:creationId xmlns:a16="http://schemas.microsoft.com/office/drawing/2014/main" id="{B4A48F6B-4503-E7EC-A191-2E356C2D3EC6}"/>
              </a:ext>
            </a:extLst>
          </p:cNvPr>
          <p:cNvPicPr>
            <a:picLocks noChangeAspect="1"/>
          </p:cNvPicPr>
          <p:nvPr/>
        </p:nvPicPr>
        <p:blipFill>
          <a:blip r:embed="rId4"/>
          <a:srcRect l="529" r="2281" b="2"/>
          <a:stretch/>
        </p:blipFill>
        <p:spPr>
          <a:xfrm>
            <a:off x="8261932" y="6"/>
            <a:ext cx="3931920" cy="4005071"/>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C1E0AD11-3B08-9475-5EFE-9E89C236E40D}"/>
              </a:ext>
            </a:extLst>
          </p:cNvPr>
          <p:cNvPicPr>
            <a:picLocks noChangeAspect="1"/>
          </p:cNvPicPr>
          <p:nvPr/>
        </p:nvPicPr>
        <p:blipFill rotWithShape="1">
          <a:blip r:embed="rId5">
            <a:extLst>
              <a:ext uri="{28A0092B-C50C-407E-A947-70E740481C1C}">
                <a14:useLocalDpi xmlns:a14="http://schemas.microsoft.com/office/drawing/2010/main" val="0"/>
              </a:ext>
            </a:extLst>
          </a:blip>
          <a:srcRect r="3" b="22843"/>
          <a:stretch/>
        </p:blipFill>
        <p:spPr>
          <a:xfrm>
            <a:off x="-10158" y="-2587"/>
            <a:ext cx="3931920" cy="4005072"/>
          </a:xfrm>
          <a:prstGeom prst="rect">
            <a:avLst/>
          </a:prstGeom>
        </p:spPr>
      </p:pic>
      <p:sp>
        <p:nvSpPr>
          <p:cNvPr id="3" name="Content Placeholder 2">
            <a:extLst>
              <a:ext uri="{FF2B5EF4-FFF2-40B4-BE49-F238E27FC236}">
                <a16:creationId xmlns:a16="http://schemas.microsoft.com/office/drawing/2014/main" id="{5A1232A7-8728-5F50-0910-8C976BC0AA02}"/>
              </a:ext>
            </a:extLst>
          </p:cNvPr>
          <p:cNvSpPr>
            <a:spLocks noGrp="1"/>
          </p:cNvSpPr>
          <p:nvPr>
            <p:ph idx="1"/>
          </p:nvPr>
        </p:nvSpPr>
        <p:spPr>
          <a:xfrm>
            <a:off x="4380266" y="4435052"/>
            <a:ext cx="7104188" cy="1645920"/>
          </a:xfrm>
        </p:spPr>
        <p:txBody>
          <a:bodyPr vert="horz" lIns="91440" tIns="45720" rIns="91440" bIns="45720" rtlCol="0" anchor="ctr">
            <a:normAutofit/>
          </a:bodyPr>
          <a:lstStyle/>
          <a:p>
            <a:r>
              <a:rPr lang="en-CA" sz="2000" dirty="0">
                <a:ea typeface="Calibri"/>
                <a:cs typeface="Calibri"/>
              </a:rPr>
              <a:t>Ann Harrison (chair)</a:t>
            </a:r>
          </a:p>
          <a:p>
            <a:r>
              <a:rPr lang="en-CA" sz="2000" dirty="0">
                <a:ea typeface="Calibri"/>
                <a:cs typeface="Calibri"/>
              </a:rPr>
              <a:t>Katie </a:t>
            </a:r>
            <a:r>
              <a:rPr lang="en-CA" sz="2000" err="1">
                <a:ea typeface="Calibri"/>
                <a:cs typeface="Calibri"/>
              </a:rPr>
              <a:t>McQuestion</a:t>
            </a:r>
            <a:endParaRPr lang="en-CA" sz="2000">
              <a:ea typeface="Calibri"/>
              <a:cs typeface="Calibri"/>
            </a:endParaRPr>
          </a:p>
          <a:p>
            <a:r>
              <a:rPr lang="en-CA" sz="2000" dirty="0">
                <a:ea typeface="Calibri"/>
                <a:cs typeface="Calibri"/>
              </a:rPr>
              <a:t>Carrie Price</a:t>
            </a:r>
          </a:p>
        </p:txBody>
      </p:sp>
    </p:spTree>
    <p:extLst>
      <p:ext uri="{BB962C8B-B14F-4D97-AF65-F5344CB8AC3E}">
        <p14:creationId xmlns:p14="http://schemas.microsoft.com/office/powerpoint/2010/main" val="185899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53DCA19D-8414-A5D1-9213-1E60D53FCE76}"/>
              </a:ext>
            </a:extLst>
          </p:cNvPr>
          <p:cNvPicPr>
            <a:picLocks noChangeAspect="1"/>
          </p:cNvPicPr>
          <p:nvPr/>
        </p:nvPicPr>
        <p:blipFill>
          <a:blip r:embed="rId3">
            <a:extLst>
              <a:ext uri="{28A0092B-C50C-407E-A947-70E740481C1C}">
                <a14:useLocalDpi xmlns:a14="http://schemas.microsoft.com/office/drawing/2010/main" val="0"/>
              </a:ext>
            </a:extLst>
          </a:blip>
          <a:srcRect l="21510" r="20261" b="2"/>
          <a:stretch/>
        </p:blipFill>
        <p:spPr>
          <a:xfrm>
            <a:off x="196731" y="170453"/>
            <a:ext cx="3794884" cy="6517096"/>
          </a:xfrm>
          <a:prstGeom prst="rect">
            <a:avLst/>
          </a:prstGeom>
        </p:spPr>
      </p:pic>
      <p:pic>
        <p:nvPicPr>
          <p:cNvPr id="2" name="Picture 1" descr="A person wearing sunglasses and smiling&#10;&#10;Description automatically generated">
            <a:extLst>
              <a:ext uri="{FF2B5EF4-FFF2-40B4-BE49-F238E27FC236}">
                <a16:creationId xmlns:a16="http://schemas.microsoft.com/office/drawing/2014/main" id="{40279D6F-1F80-61F1-A819-C1336F6E2018}"/>
              </a:ext>
            </a:extLst>
          </p:cNvPr>
          <p:cNvPicPr>
            <a:picLocks noChangeAspect="1"/>
          </p:cNvPicPr>
          <p:nvPr/>
        </p:nvPicPr>
        <p:blipFill>
          <a:blip r:embed="rId4"/>
          <a:srcRect t="15421" r="-2" b="29169"/>
          <a:stretch/>
        </p:blipFill>
        <p:spPr>
          <a:xfrm>
            <a:off x="4184141" y="165371"/>
            <a:ext cx="3826711" cy="3176540"/>
          </a:xfrm>
          <a:prstGeom prst="rect">
            <a:avLst/>
          </a:prstGeom>
        </p:spPr>
      </p:pic>
      <p:pic>
        <p:nvPicPr>
          <p:cNvPr id="5" name="Picture 4" descr="A person with long brown hair wearing a purple cardigan&#10;&#10;Description automatically generated">
            <a:extLst>
              <a:ext uri="{FF2B5EF4-FFF2-40B4-BE49-F238E27FC236}">
                <a16:creationId xmlns:a16="http://schemas.microsoft.com/office/drawing/2014/main" id="{7E3A7D7B-C5B7-0A08-D1D3-C30AF77E85DC}"/>
              </a:ext>
            </a:extLst>
          </p:cNvPr>
          <p:cNvPicPr>
            <a:picLocks noChangeAspect="1"/>
          </p:cNvPicPr>
          <p:nvPr/>
        </p:nvPicPr>
        <p:blipFill>
          <a:blip r:embed="rId5"/>
          <a:srcRect r="2" b="11070"/>
          <a:stretch/>
        </p:blipFill>
        <p:spPr>
          <a:xfrm>
            <a:off x="8193992" y="159910"/>
            <a:ext cx="3826711" cy="3181966"/>
          </a:xfrm>
          <a:prstGeom prst="rect">
            <a:avLst/>
          </a:prstGeom>
        </p:spPr>
      </p:pic>
      <p:pic>
        <p:nvPicPr>
          <p:cNvPr id="3" name="Picture 2" descr="A person smiling at camera&#10;&#10;Description automatically generated">
            <a:extLst>
              <a:ext uri="{FF2B5EF4-FFF2-40B4-BE49-F238E27FC236}">
                <a16:creationId xmlns:a16="http://schemas.microsoft.com/office/drawing/2014/main" id="{29D8692A-B892-E113-DE29-59FD6E6EEF35}"/>
              </a:ext>
            </a:extLst>
          </p:cNvPr>
          <p:cNvPicPr>
            <a:picLocks noChangeAspect="1"/>
          </p:cNvPicPr>
          <p:nvPr/>
        </p:nvPicPr>
        <p:blipFill rotWithShape="1">
          <a:blip r:embed="rId6"/>
          <a:srcRect r="2" b="16186"/>
          <a:stretch/>
        </p:blipFill>
        <p:spPr>
          <a:xfrm>
            <a:off x="4184141" y="3512234"/>
            <a:ext cx="3826711" cy="317531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54B315AB-EF81-8D21-EA28-AAE949973F43}"/>
              </a:ext>
            </a:extLst>
          </p:cNvPr>
          <p:cNvPicPr>
            <a:picLocks noChangeAspect="1"/>
          </p:cNvPicPr>
          <p:nvPr/>
        </p:nvPicPr>
        <p:blipFill rotWithShape="1">
          <a:blip r:embed="rId7"/>
          <a:srcRect t="3244" r="-4" b="30241"/>
          <a:stretch/>
        </p:blipFill>
        <p:spPr>
          <a:xfrm>
            <a:off x="8193992" y="3505966"/>
            <a:ext cx="3826711" cy="3181582"/>
          </a:xfrm>
          <a:prstGeom prst="rect">
            <a:avLst/>
          </a:prstGeom>
        </p:spPr>
      </p:pic>
      <p:sp>
        <p:nvSpPr>
          <p:cNvPr id="8" name="TextBox 6">
            <a:extLst>
              <a:ext uri="{FF2B5EF4-FFF2-40B4-BE49-F238E27FC236}">
                <a16:creationId xmlns:a16="http://schemas.microsoft.com/office/drawing/2014/main" id="{1C21A663-B271-F416-66E6-70FA81B52443}"/>
              </a:ext>
            </a:extLst>
          </p:cNvPr>
          <p:cNvSpPr txBox="1"/>
          <p:nvPr/>
        </p:nvSpPr>
        <p:spPr>
          <a:xfrm>
            <a:off x="581890" y="5902036"/>
            <a:ext cx="313112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Jessica Potts </a:t>
            </a:r>
          </a:p>
        </p:txBody>
      </p:sp>
      <p:sp>
        <p:nvSpPr>
          <p:cNvPr id="9" name="TextBox 6">
            <a:extLst>
              <a:ext uri="{FF2B5EF4-FFF2-40B4-BE49-F238E27FC236}">
                <a16:creationId xmlns:a16="http://schemas.microsoft.com/office/drawing/2014/main" id="{B8CD9C30-F2B0-1511-ED8C-6B26D8F43679}"/>
              </a:ext>
            </a:extLst>
          </p:cNvPr>
          <p:cNvSpPr txBox="1"/>
          <p:nvPr/>
        </p:nvSpPr>
        <p:spPr>
          <a:xfrm>
            <a:off x="4533957" y="2841120"/>
            <a:ext cx="313112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Kevin Kortekaas</a:t>
            </a:r>
          </a:p>
        </p:txBody>
      </p:sp>
      <p:sp>
        <p:nvSpPr>
          <p:cNvPr id="10" name="TextBox 6">
            <a:extLst>
              <a:ext uri="{FF2B5EF4-FFF2-40B4-BE49-F238E27FC236}">
                <a16:creationId xmlns:a16="http://schemas.microsoft.com/office/drawing/2014/main" id="{9595EC1F-D5A1-8774-3997-7E77FDC94C3B}"/>
              </a:ext>
            </a:extLst>
          </p:cNvPr>
          <p:cNvSpPr txBox="1"/>
          <p:nvPr/>
        </p:nvSpPr>
        <p:spPr>
          <a:xfrm>
            <a:off x="4533957" y="6095764"/>
            <a:ext cx="313112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Carolyn Mullin</a:t>
            </a:r>
          </a:p>
        </p:txBody>
      </p:sp>
      <p:sp>
        <p:nvSpPr>
          <p:cNvPr id="12" name="TextBox 6">
            <a:extLst>
              <a:ext uri="{FF2B5EF4-FFF2-40B4-BE49-F238E27FC236}">
                <a16:creationId xmlns:a16="http://schemas.microsoft.com/office/drawing/2014/main" id="{BDD7A1A1-EC24-01D0-3E38-ABCC181C4A6F}"/>
              </a:ext>
            </a:extLst>
          </p:cNvPr>
          <p:cNvSpPr txBox="1"/>
          <p:nvPr/>
        </p:nvSpPr>
        <p:spPr>
          <a:xfrm>
            <a:off x="8550601" y="2841120"/>
            <a:ext cx="313112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Talia Storm</a:t>
            </a:r>
          </a:p>
        </p:txBody>
      </p:sp>
      <p:sp>
        <p:nvSpPr>
          <p:cNvPr id="13" name="TextBox 6">
            <a:extLst>
              <a:ext uri="{FF2B5EF4-FFF2-40B4-BE49-F238E27FC236}">
                <a16:creationId xmlns:a16="http://schemas.microsoft.com/office/drawing/2014/main" id="{DE036765-BA13-94DF-7E35-FFD5F3DEB794}"/>
              </a:ext>
            </a:extLst>
          </p:cNvPr>
          <p:cNvSpPr txBox="1"/>
          <p:nvPr/>
        </p:nvSpPr>
        <p:spPr>
          <a:xfrm>
            <a:off x="8550602" y="6095765"/>
            <a:ext cx="313112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Akram Askoul</a:t>
            </a:r>
          </a:p>
        </p:txBody>
      </p:sp>
    </p:spTree>
    <p:extLst>
      <p:ext uri="{BB962C8B-B14F-4D97-AF65-F5344CB8AC3E}">
        <p14:creationId xmlns:p14="http://schemas.microsoft.com/office/powerpoint/2010/main" val="234928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AAF32A-94D1-6D95-31A3-96DEB9F2CEFF}"/>
              </a:ext>
            </a:extLst>
          </p:cNvPr>
          <p:cNvSpPr>
            <a:spLocks noGrp="1"/>
          </p:cNvSpPr>
          <p:nvPr>
            <p:ph type="title"/>
          </p:nvPr>
        </p:nvSpPr>
        <p:spPr>
          <a:xfrm>
            <a:off x="910933" y="3018756"/>
            <a:ext cx="3734014" cy="827079"/>
          </a:xfrm>
        </p:spPr>
        <p:txBody>
          <a:bodyPr vert="horz" lIns="91440" tIns="45720" rIns="91440" bIns="45720" rtlCol="0" anchor="b">
            <a:noAutofit/>
          </a:bodyPr>
          <a:lstStyle/>
          <a:p>
            <a:r>
              <a:rPr lang="en-US" sz="3200" b="1">
                <a:solidFill>
                  <a:srgbClr val="C00000"/>
                </a:solidFill>
              </a:rPr>
              <a:t>Break</a:t>
            </a:r>
            <a:br>
              <a:rPr lang="en-US" sz="3200" b="1"/>
            </a:br>
            <a:br>
              <a:rPr lang="en-US" sz="3200" b="1"/>
            </a:br>
            <a:r>
              <a:rPr lang="en-US" sz="3200" b="1">
                <a:solidFill>
                  <a:srgbClr val="C00000"/>
                </a:solidFill>
                <a:ea typeface="Lato"/>
                <a:cs typeface="Lato"/>
              </a:rPr>
              <a:t>5 minutes</a:t>
            </a:r>
          </a:p>
        </p:txBody>
      </p:sp>
      <p:pic>
        <p:nvPicPr>
          <p:cNvPr id="5" name="Content Placeholder 4" descr="Leaf art on cappuccino">
            <a:extLst>
              <a:ext uri="{FF2B5EF4-FFF2-40B4-BE49-F238E27FC236}">
                <a16:creationId xmlns:a16="http://schemas.microsoft.com/office/drawing/2014/main" id="{4C9097FF-6FE1-6FF1-F9CE-7EAFF22E16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48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78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182BE-9253-EDB6-1F5B-525ABAC79015}"/>
              </a:ext>
            </a:extLst>
          </p:cNvPr>
          <p:cNvSpPr txBox="1"/>
          <p:nvPr/>
        </p:nvSpPr>
        <p:spPr>
          <a:xfrm>
            <a:off x="640080" y="2872899"/>
            <a:ext cx="4521616" cy="88020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2400">
                <a:latin typeface="Arial"/>
                <a:cs typeface="Arial"/>
              </a:rPr>
              <a:t>Senior Director of Global Engagement, Niagara College </a:t>
            </a:r>
          </a:p>
        </p:txBody>
      </p:sp>
      <p:pic>
        <p:nvPicPr>
          <p:cNvPr id="3" name="Picture 2" descr="A person smiling at camera&#10;&#10;Description automatically generated">
            <a:extLst>
              <a:ext uri="{FF2B5EF4-FFF2-40B4-BE49-F238E27FC236}">
                <a16:creationId xmlns:a16="http://schemas.microsoft.com/office/drawing/2014/main" id="{29D8692A-B892-E113-DE29-59FD6E6EEF35}"/>
              </a:ext>
            </a:extLst>
          </p:cNvPr>
          <p:cNvPicPr>
            <a:picLocks noChangeAspect="1"/>
          </p:cNvPicPr>
          <p:nvPr/>
        </p:nvPicPr>
        <p:blipFill rotWithShape="1">
          <a:blip r:embed="rId4"/>
          <a:srcRect t="38" r="-1" b="3341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64BEB98-FA32-2324-489B-688C3537238B}"/>
              </a:ext>
            </a:extLst>
          </p:cNvPr>
          <p:cNvSpPr txBox="1"/>
          <p:nvPr/>
        </p:nvSpPr>
        <p:spPr>
          <a:xfrm>
            <a:off x="636373" y="1841157"/>
            <a:ext cx="38656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9B000C"/>
                </a:solidFill>
                <a:latin typeface="Arial"/>
                <a:cs typeface="Arial"/>
              </a:rPr>
              <a:t>Holly Catalfamo</a:t>
            </a:r>
            <a:endParaRPr lang="en-US" sz="3600" dirty="0">
              <a:solidFill>
                <a:srgbClr val="9B000C"/>
              </a:solidFill>
              <a:latin typeface="Arial"/>
              <a:cs typeface="Arial"/>
            </a:endParaRPr>
          </a:p>
        </p:txBody>
      </p:sp>
    </p:spTree>
    <p:extLst>
      <p:ext uri="{BB962C8B-B14F-4D97-AF65-F5344CB8AC3E}">
        <p14:creationId xmlns:p14="http://schemas.microsoft.com/office/powerpoint/2010/main" val="59477061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larm clock on a yellow background&#10;&#10;Description automatically generated">
            <a:extLst>
              <a:ext uri="{FF2B5EF4-FFF2-40B4-BE49-F238E27FC236}">
                <a16:creationId xmlns:a16="http://schemas.microsoft.com/office/drawing/2014/main" id="{98EDC441-8B2F-A0F8-D7A0-06A560804F0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11922" y="576470"/>
            <a:ext cx="8200453" cy="5421589"/>
          </a:xfrm>
        </p:spPr>
      </p:pic>
      <p:sp>
        <p:nvSpPr>
          <p:cNvPr id="8" name="TextBox 7">
            <a:extLst>
              <a:ext uri="{FF2B5EF4-FFF2-40B4-BE49-F238E27FC236}">
                <a16:creationId xmlns:a16="http://schemas.microsoft.com/office/drawing/2014/main" id="{55A173E5-A986-7FAC-B407-3273DAD495B6}"/>
              </a:ext>
            </a:extLst>
          </p:cNvPr>
          <p:cNvSpPr txBox="1"/>
          <p:nvPr/>
        </p:nvSpPr>
        <p:spPr>
          <a:xfrm>
            <a:off x="2805180" y="6176963"/>
            <a:ext cx="6581639" cy="230832"/>
          </a:xfrm>
          <a:prstGeom prst="rect">
            <a:avLst/>
          </a:prstGeom>
          <a:noFill/>
        </p:spPr>
        <p:txBody>
          <a:bodyPr wrap="square" rtlCol="0">
            <a:spAutoFit/>
          </a:bodyPr>
          <a:lstStyle/>
          <a:p>
            <a:r>
              <a:rPr lang="en-CA" sz="900">
                <a:hlinkClick r:id="rId4" tooltip="https://foto.wuestenigel.com/flat-lay-arrangement-of-lunchboxes-with-organic-meal-and-alarm-clock-showing-lunchtime/"/>
              </a:rPr>
              <a:t>This Photo</a:t>
            </a:r>
            <a:r>
              <a:rPr lang="en-CA" sz="900"/>
              <a:t> by Unknown Author is licensed under </a:t>
            </a:r>
            <a:r>
              <a:rPr lang="en-CA" sz="900">
                <a:hlinkClick r:id="rId5" tooltip="https://creativecommons.org/licenses/by/3.0/"/>
              </a:rPr>
              <a:t>CC BY</a:t>
            </a:r>
            <a:endParaRPr lang="en-CA" sz="900"/>
          </a:p>
        </p:txBody>
      </p:sp>
    </p:spTree>
    <p:extLst>
      <p:ext uri="{BB962C8B-B14F-4D97-AF65-F5344CB8AC3E}">
        <p14:creationId xmlns:p14="http://schemas.microsoft.com/office/powerpoint/2010/main" val="1095630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BA34E20C2AF4A838F774B9057FB4A" ma:contentTypeVersion="15" ma:contentTypeDescription="Create a new document." ma:contentTypeScope="" ma:versionID="5a5d227a8c422c61cfb1d9e8247d34ee">
  <xsd:schema xmlns:xsd="http://www.w3.org/2001/XMLSchema" xmlns:xs="http://www.w3.org/2001/XMLSchema" xmlns:p="http://schemas.microsoft.com/office/2006/metadata/properties" xmlns:ns2="e05a044c-34aa-4a93-b5a8-32d5d7a2c582" xmlns:ns3="12814432-5eb7-4abd-a8c0-bce35b98076f" targetNamespace="http://schemas.microsoft.com/office/2006/metadata/properties" ma:root="true" ma:fieldsID="0bcf01d99cdf8ef2f273ee62884a5ed1" ns2:_="" ns3:_="">
    <xsd:import namespace="e05a044c-34aa-4a93-b5a8-32d5d7a2c582"/>
    <xsd:import namespace="12814432-5eb7-4abd-a8c0-bce35b9807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a044c-34aa-4a93-b5a8-32d5d7a2c5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af9bc51-fefd-48e0-b8ca-afd4a0e451b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814432-5eb7-4abd-a8c0-bce35b9807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d0ce0e3-e32d-46b0-b573-dd3f14d8b8b8}" ma:internalName="TaxCatchAll" ma:showField="CatchAllData" ma:web="12814432-5eb7-4abd-a8c0-bce35b9807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2814432-5eb7-4abd-a8c0-bce35b98076f" xsi:nil="true"/>
    <lcf76f155ced4ddcb4097134ff3c332f xmlns="e05a044c-34aa-4a93-b5a8-32d5d7a2c5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961639-7347-4E47-B383-A6D7E63FD8B9}">
  <ds:schemaRefs>
    <ds:schemaRef ds:uri="12814432-5eb7-4abd-a8c0-bce35b98076f"/>
    <ds:schemaRef ds:uri="e05a044c-34aa-4a93-b5a8-32d5d7a2c5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1659A8-F2A1-4F35-8B02-CA0BD589D5E7}">
  <ds:schemaRefs>
    <ds:schemaRef ds:uri="http://schemas.microsoft.com/sharepoint/v3/contenttype/forms"/>
  </ds:schemaRefs>
</ds:datastoreItem>
</file>

<file path=customXml/itemProps3.xml><?xml version="1.0" encoding="utf-8"?>
<ds:datastoreItem xmlns:ds="http://schemas.openxmlformats.org/officeDocument/2006/customXml" ds:itemID="{02C29101-D897-4FB5-89AF-A289B57EE125}">
  <ds:schemaRefs>
    <ds:schemaRef ds:uri="12814432-5eb7-4abd-a8c0-bce35b98076f"/>
    <ds:schemaRef ds:uri="e05a044c-34aa-4a93-b5a8-32d5d7a2c58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Welcome to #CLDP2425</vt:lpstr>
      <vt:lpstr>Land Acknowledgement</vt:lpstr>
      <vt:lpstr>Day One Sponsor</vt:lpstr>
      <vt:lpstr>Opening Retreat and Day One Learning Objectives</vt:lpstr>
      <vt:lpstr>Program Advisory Day 1 Committee   </vt:lpstr>
      <vt:lpstr>PowerPoint Presentation</vt:lpstr>
      <vt:lpstr>Break  5 minutes</vt:lpstr>
      <vt:lpstr>PowerPoint Presentation</vt:lpstr>
      <vt:lpstr>PowerPoint Presentation</vt:lpstr>
      <vt:lpstr>Desert Island</vt:lpstr>
      <vt:lpstr>Shane Malcolm   Tetramaps</vt:lpstr>
      <vt:lpstr>Break  5 minutes</vt:lpstr>
      <vt:lpstr>PowerPoint Presentation</vt:lpstr>
      <vt:lpstr>Recap of our Opening Retreat and Day One</vt:lpstr>
      <vt:lpstr>PowerPoint Presentation</vt:lpstr>
      <vt:lpstr>Community Projects Next Steps</vt:lpstr>
      <vt:lpstr>Next Steps for Learning Day Two</vt:lpstr>
      <vt:lpstr>Please join us across the street 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 Harrison</dc:creator>
  <cp:revision>84</cp:revision>
  <dcterms:created xsi:type="dcterms:W3CDTF">2024-10-03T14:33:01Z</dcterms:created>
  <dcterms:modified xsi:type="dcterms:W3CDTF">2024-10-24T16:42:57Z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0x010100EF4BA34E20C2AF4A838F774B9057FB4A</vt:lpwstr>
  </property>
  <property fmtid="{D5CDD505-2E9C-101B-9397-08002B2CF9AE}" pid="3" name="MediaServiceImageTags">
    <vt:lpwstr/>
  </property>
</Properties>
</file>